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gif" ContentType="image/gi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1540" r:id="rId3"/>
    <p:sldId id="1514" r:id="rId5"/>
    <p:sldId id="1570" r:id="rId6"/>
    <p:sldId id="1571" r:id="rId7"/>
    <p:sldId id="1621" r:id="rId8"/>
    <p:sldId id="1515" r:id="rId9"/>
    <p:sldId id="1574" r:id="rId10"/>
    <p:sldId id="1575" r:id="rId11"/>
    <p:sldId id="1605" r:id="rId12"/>
    <p:sldId id="1516" r:id="rId13"/>
    <p:sldId id="1541" r:id="rId14"/>
    <p:sldId id="1544" r:id="rId15"/>
    <p:sldId id="1622" r:id="rId16"/>
    <p:sldId id="1623" r:id="rId17"/>
    <p:sldId id="1625" r:id="rId18"/>
    <p:sldId id="1626" r:id="rId19"/>
    <p:sldId id="1494" r:id="rId20"/>
    <p:sldId id="1517" r:id="rId21"/>
    <p:sldId id="1497" r:id="rId22"/>
    <p:sldId id="1498" r:id="rId23"/>
    <p:sldId id="1482" r:id="rId24"/>
    <p:sldId id="1518" r:id="rId25"/>
    <p:sldId id="1486" r:id="rId26"/>
    <p:sldId id="1521" r:id="rId27"/>
    <p:sldId id="388" r:id="rId28"/>
    <p:sldId id="1604" r:id="rId29"/>
  </p:sldIdLst>
  <p:sldSz cx="12192000" cy="6858000"/>
  <p:notesSz cx="6858000" cy="9144000"/>
  <p:custDataLst>
    <p:tags r:id="rId3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FF9900"/>
    <a:srgbClr val="FF66FF"/>
    <a:srgbClr val="22DE22"/>
    <a:srgbClr val="FA32E2"/>
    <a:srgbClr val="B9E1FF"/>
    <a:srgbClr val="EDFA40"/>
    <a:srgbClr val="EBF6FF"/>
    <a:srgbClr val="35F7D7"/>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87" autoAdjust="0"/>
    <p:restoredTop sz="85763" autoAdjust="0"/>
  </p:normalViewPr>
  <p:slideViewPr>
    <p:cSldViewPr snapToGrid="0">
      <p:cViewPr>
        <p:scale>
          <a:sx n="150" d="100"/>
          <a:sy n="150" d="100"/>
        </p:scale>
        <p:origin x="96" y="5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3" Type="http://schemas.openxmlformats.org/officeDocument/2006/relationships/tags" Target="tags/tag28.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2118FC-90DB-4505-8184-5301FE21CCF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852313-2149-4423-B7C5-D8B2859F006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各位领导，各位学术小组成员，我是油品室李琪，我申请的题目是“</a:t>
            </a:r>
            <a:r>
              <a:rPr lang="zh-CN" altLang="en-US" sz="1200" dirty="0">
                <a:solidFill>
                  <a:srgbClr val="2D2D8A"/>
                </a:solidFill>
                <a:effectLst/>
                <a:latin typeface="微软雅黑" panose="020B0503020204020204" pitchFamily="34" charset="-122"/>
                <a:ea typeface="微软雅黑" panose="020B0503020204020204" pitchFamily="34" charset="-122"/>
              </a:rPr>
              <a:t>大尺寸计量型椭偏仪的能力建设</a:t>
            </a:r>
            <a:r>
              <a:rPr lang="zh-CN" altLang="en-US" dirty="0"/>
              <a:t>”，课题最大特点是能够对</a:t>
            </a:r>
            <a:r>
              <a:rPr lang="en-US" altLang="zh-CN" dirty="0"/>
              <a:t>12”(</a:t>
            </a:r>
            <a:r>
              <a:rPr lang="zh-CN" altLang="en-US" dirty="0"/>
              <a:t>即</a:t>
            </a:r>
            <a:r>
              <a:rPr lang="en-US" altLang="zh-CN" dirty="0"/>
              <a:t>300mm)</a:t>
            </a:r>
            <a:r>
              <a:rPr lang="zh-CN" altLang="en-US" dirty="0"/>
              <a:t>的晶圆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标准片膜厚值直接溯源到激光波长。这个课题</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0" dirty="0">
                <a:solidFill>
                  <a:srgbClr val="2D2D8A"/>
                </a:solidFill>
                <a:latin typeface="微软雅黑" panose="020B0503020204020204" pitchFamily="34" charset="-122"/>
                <a:ea typeface="微软雅黑" panose="020B0503020204020204" pitchFamily="34" charset="-122"/>
                <a:sym typeface="微软雅黑" panose="020B0503020204020204" pitchFamily="34" charset="-122"/>
              </a:rPr>
              <a:t>我来汇报。 </a:t>
            </a:r>
            <a:endParaRPr lang="en-US" altLang="zh-CN" sz="1200" b="0" dirty="0">
              <a:solidFill>
                <a:srgbClr val="2D2D8A"/>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9A852313-2149-4423-B7C5-D8B2859F0068}"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A852313-2149-4423-B7C5-D8B2859F0068}"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研究团队已承担或正在承担多项微纳计量标准装置，具有丰富的各类纳米计量仪器的研发经验。 </a:t>
            </a:r>
            <a:endParaRPr lang="zh-CN" altLang="en-US" dirty="0"/>
          </a:p>
        </p:txBody>
      </p:sp>
      <p:sp>
        <p:nvSpPr>
          <p:cNvPr id="4" name="灯片编号占位符 3"/>
          <p:cNvSpPr>
            <a:spLocks noGrp="1"/>
          </p:cNvSpPr>
          <p:nvPr>
            <p:ph type="sldNum" sz="quarter" idx="10"/>
          </p:nvPr>
        </p:nvSpPr>
        <p:spPr/>
        <p:txBody>
          <a:bodyPr/>
          <a:lstStyle/>
          <a:p>
            <a:fld id="{9A852313-2149-4423-B7C5-D8B2859F0068}"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solidFill>
                <a:latin typeface="微软雅黑" panose="020B0503020204020204" pitchFamily="34" charset="-122"/>
                <a:ea typeface="微软雅黑" panose="020B0503020204020204" pitchFamily="34" charset="-122"/>
              </a:rPr>
              <a:t>同时研究团队在包括非金属膜厚和金属膜厚在内的微纳几何结构测量方面拥有众多测量校准仪器。 </a:t>
            </a:r>
            <a:endParaRPr lang="en-US" altLang="zh-CN" sz="1200" dirty="0">
              <a:solidFill>
                <a:schemeClr val="tx1"/>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solidFill>
                <a:schemeClr val="tx1"/>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9A852313-2149-4423-B7C5-D8B2859F0068}"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课题参与人员及分工</a:t>
            </a:r>
            <a:endParaRPr lang="zh-CN" altLang="en-US" dirty="0"/>
          </a:p>
        </p:txBody>
      </p:sp>
      <p:sp>
        <p:nvSpPr>
          <p:cNvPr id="4" name="灯片编号占位符 3"/>
          <p:cNvSpPr>
            <a:spLocks noGrp="1"/>
          </p:cNvSpPr>
          <p:nvPr>
            <p:ph type="sldNum" sz="quarter" idx="5"/>
          </p:nvPr>
        </p:nvSpPr>
        <p:spPr/>
        <p:txBody>
          <a:bodyPr/>
          <a:lstStyle/>
          <a:p>
            <a:fld id="{9A852313-2149-4423-B7C5-D8B2859F0068}"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852313-2149-4423-B7C5-D8B2859F0068}"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课题总经费预算</a:t>
            </a:r>
            <a:r>
              <a:rPr lang="en-US" altLang="zh-CN" dirty="0"/>
              <a:t>150</a:t>
            </a:r>
            <a:r>
              <a:rPr lang="zh-CN" altLang="en-US" dirty="0"/>
              <a:t>万元，执行期</a:t>
            </a:r>
            <a:r>
              <a:rPr lang="en-US" altLang="zh-CN" dirty="0"/>
              <a:t>3</a:t>
            </a:r>
            <a:r>
              <a:rPr lang="zh-CN" altLang="en-US" dirty="0"/>
              <a:t>年，经费分配合理</a:t>
            </a:r>
            <a:endParaRPr lang="zh-CN" altLang="en-US" dirty="0"/>
          </a:p>
        </p:txBody>
      </p:sp>
      <p:sp>
        <p:nvSpPr>
          <p:cNvPr id="4" name="灯片编号占位符 3"/>
          <p:cNvSpPr>
            <a:spLocks noGrp="1"/>
          </p:cNvSpPr>
          <p:nvPr>
            <p:ph type="sldNum" sz="quarter" idx="10"/>
          </p:nvPr>
        </p:nvSpPr>
        <p:spPr/>
        <p:txBody>
          <a:bodyPr/>
          <a:lstStyle/>
          <a:p>
            <a:fld id="{9A852313-2149-4423-B7C5-D8B2859F0068}"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纳米膜厚计量应用前景广泛 </a:t>
            </a:r>
            <a:endParaRPr lang="en-US" altLang="zh-CN" dirty="0"/>
          </a:p>
          <a:p>
            <a:r>
              <a:rPr lang="zh-CN" altLang="en-US" dirty="0"/>
              <a:t>在集成电路、太阳能光伏、液晶显示、生物医疗、光学涂层、纳米材料都有广泛的计量需求。 </a:t>
            </a:r>
            <a:endParaRPr lang="en-US" altLang="zh-CN" dirty="0"/>
          </a:p>
          <a:p>
            <a:r>
              <a:rPr lang="zh-CN" altLang="en-US" dirty="0"/>
              <a:t>未来社会经济效益显著。</a:t>
            </a:r>
            <a:endParaRPr lang="zh-CN" altLang="en-US" dirty="0"/>
          </a:p>
        </p:txBody>
      </p:sp>
      <p:sp>
        <p:nvSpPr>
          <p:cNvPr id="4" name="灯片编号占位符 3"/>
          <p:cNvSpPr>
            <a:spLocks noGrp="1"/>
          </p:cNvSpPr>
          <p:nvPr>
            <p:ph type="sldNum" sz="quarter" idx="10"/>
          </p:nvPr>
        </p:nvSpPr>
        <p:spPr/>
        <p:txBody>
          <a:bodyPr/>
          <a:lstStyle/>
          <a:p>
            <a:fld id="{9A852313-2149-4423-B7C5-D8B2859F006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汇报提纲分为</a:t>
            </a:r>
            <a:r>
              <a:rPr lang="en-US" altLang="zh-CN" dirty="0"/>
              <a:t>6</a:t>
            </a:r>
            <a:r>
              <a:rPr lang="zh-CN" altLang="en-US" dirty="0"/>
              <a:t>部分</a:t>
            </a:r>
            <a:endParaRPr lang="en-US" altLang="zh-CN" dirty="0"/>
          </a:p>
          <a:p>
            <a:endParaRPr lang="en-US" altLang="zh-CN" dirty="0"/>
          </a:p>
          <a:p>
            <a:r>
              <a:rPr lang="zh-CN" altLang="en-US" dirty="0"/>
              <a:t>赚多少钱，直接溯源</a:t>
            </a:r>
            <a:endParaRPr lang="zh-CN" altLang="en-US" dirty="0"/>
          </a:p>
        </p:txBody>
      </p:sp>
      <p:sp>
        <p:nvSpPr>
          <p:cNvPr id="4" name="灯片编号占位符 3"/>
          <p:cNvSpPr>
            <a:spLocks noGrp="1"/>
          </p:cNvSpPr>
          <p:nvPr>
            <p:ph type="sldNum" sz="quarter" idx="10"/>
          </p:nvPr>
        </p:nvSpPr>
        <p:spPr/>
        <p:txBody>
          <a:bodyPr/>
          <a:lstStyle/>
          <a:p>
            <a:fld id="{9A852313-2149-4423-B7C5-D8B2859F0068}"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劣质</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黑油</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苯等一级致癌物含量超数十倍，硫含量超标</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100</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倍以上，最高</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5900mg/kg</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，超标</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590</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倍。</a:t>
            </a:r>
            <a:endParaRPr lang="zh-CN" altLang="en-US" b="0" dirty="0">
              <a:latin typeface="微软雅黑" panose="020B0503020204020204" pitchFamily="34" charset="-122"/>
              <a:ea typeface="微软雅黑" panose="020B0503020204020204" pitchFamily="34" charset="-122"/>
              <a:cs typeface="微软雅黑" panose="020B0503020204020204" pitchFamily="34" charset="-122"/>
            </a:endParaRPr>
          </a:p>
          <a:p>
            <a:r>
              <a:rPr lang="zh-CN" dirty="0">
                <a:latin typeface="微软雅黑" panose="020B0503020204020204" pitchFamily="34" charset="-122"/>
                <a:ea typeface="微软雅黑" panose="020B0503020204020204" pitchFamily="34" charset="-122"/>
                <a:cs typeface="微软雅黑" panose="020B0503020204020204" pitchFamily="34" charset="-122"/>
                <a:sym typeface="+mn-ea"/>
              </a:rPr>
              <a:t>此外不合格航空燃油有造成空中停车，机毁人亡的危险。</a:t>
            </a:r>
            <a:endParaRPr lang="zh-CN" b="0"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t>遏制劣质黑油横行</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l" eaLnBrk="1" hangingPunct="1">
              <a:lnSpc>
                <a:spcPct val="200000"/>
              </a:lnSpc>
            </a:pP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为防止产品被掺杂掺假、以次充好、以假充真，迫切希望能够建立现场快速油品检测</a:t>
            </a:r>
            <a:endParaRPr lang="zh-CN" altLang="en-US"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l" eaLnBrk="1" hangingPunct="1">
              <a:lnSpc>
                <a:spcPct val="200000"/>
              </a:lnSpc>
            </a:pP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手段，监控油罐车和加油站，实现全链条、全批次监控。</a:t>
            </a:r>
            <a:endParaRPr lang="zh-CN" altLang="en-US"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l" eaLnBrk="1" hangingPunct="1">
              <a:lnSpc>
                <a:spcPct val="200000"/>
              </a:lnSpc>
            </a:pP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中国中化集团</a:t>
            </a:r>
            <a:r>
              <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mn-ea"/>
              </a:rPr>
              <a:t>---</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已开展中国计量院开展油品参数定量分析模型合作研究基础</a:t>
            </a:r>
            <a:r>
              <a:rPr lang="zh-CN" altLang="en-US"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sym typeface="+mn-ea"/>
              </a:rPr>
              <a:t>（金额）</a:t>
            </a:r>
            <a:endParaRPr lang="zh-CN" altLang="en-US"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l" eaLnBrk="1" hangingPunct="1">
              <a:lnSpc>
                <a:spcPct val="200000"/>
              </a:lnSpc>
            </a:pPr>
            <a:r>
              <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mn-ea"/>
              </a:rPr>
              <a:t>                         </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希望开展近红外油品傅里叶快检装置和校准标准物质的研制</a:t>
            </a:r>
            <a:r>
              <a:rPr lang="en-US" altLang="zh-CN"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sym typeface="+mn-ea"/>
              </a:rPr>
              <a:t>(</a:t>
            </a:r>
            <a:r>
              <a:rPr lang="zh-CN" altLang="en-US"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sym typeface="+mn-ea"/>
              </a:rPr>
              <a:t>意向</a:t>
            </a:r>
            <a:r>
              <a:rPr lang="en-US" altLang="zh-CN"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sym typeface="+mn-ea"/>
              </a:rPr>
              <a:t>)</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a:t>
            </a:r>
            <a:endParaRPr lang="zh-CN" altLang="en-US"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l" eaLnBrk="1" hangingPunct="1">
              <a:lnSpc>
                <a:spcPct val="200000"/>
              </a:lnSpc>
            </a:pP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海军和空军受国外禁运，要求采购</a:t>
            </a:r>
            <a:r>
              <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mn-ea"/>
              </a:rPr>
              <a:t>100</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套以上近红外傅里叶快检装置检测航空油料计划</a:t>
            </a:r>
            <a:endParaRPr lang="zh-CN" altLang="en-US"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l" eaLnBrk="1" hangingPunct="1">
              <a:lnSpc>
                <a:spcPct val="200000"/>
              </a:lnSpc>
            </a:pPr>
            <a:r>
              <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mn-ea"/>
              </a:rPr>
              <a:t>                                   </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相关单位寻求与中国计量院开展联合研发。</a:t>
            </a:r>
            <a:endParaRPr lang="zh-CN" altLang="en-US"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l" eaLnBrk="1" hangingPunct="1">
              <a:lnSpc>
                <a:spcPct val="200000"/>
              </a:lnSpc>
            </a:pP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傅里叶近红外油品快检技术，可以与正在申请的智慧计量相结合，逐步建立起覆盖全国的远程成品油</a:t>
            </a:r>
            <a:endParaRPr lang="zh-CN" altLang="en-US"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l" eaLnBrk="1" hangingPunct="1">
              <a:lnSpc>
                <a:spcPct val="200000"/>
              </a:lnSpc>
            </a:pP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质量监控体系，实现远程计量和溯源。</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buClr>
                <a:srgbClr val="FF0000"/>
              </a:buClr>
              <a:buFont typeface="Wingdings" panose="05000000000000000000" pitchFamily="2" charset="2"/>
              <a:buNone/>
            </a:pPr>
            <a:r>
              <a:rPr lang="zh-CN" altLang="en-US" sz="1200" dirty="0">
                <a:latin typeface="微软雅黑" panose="020B0503020204020204" pitchFamily="34" charset="-122"/>
                <a:ea typeface="微软雅黑" panose="020B0503020204020204" pitchFamily="34" charset="-122"/>
              </a:rPr>
              <a:t>经装置完成后能力提升效果为： </a:t>
            </a: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50000"/>
              </a:lnSpc>
              <a:spcBef>
                <a:spcPts val="0"/>
              </a:spcBef>
              <a:spcAft>
                <a:spcPts val="0"/>
              </a:spcAft>
              <a:buClr>
                <a:srgbClr val="FF0000"/>
              </a:buClr>
              <a:buSzTx/>
              <a:buFont typeface="Wingdings" panose="05000000000000000000" pitchFamily="2" charset="2"/>
              <a:buNone/>
              <a:defRPr/>
            </a:pPr>
            <a:r>
              <a:rPr lang="zh-CN" altLang="en-US" sz="1200" dirty="0">
                <a:latin typeface="微软雅黑" panose="020B0503020204020204" pitchFamily="34" charset="-122"/>
                <a:ea typeface="微软雅黑" panose="020B0503020204020204" pitchFamily="34" charset="-122"/>
              </a:rPr>
              <a:t>能够对</a:t>
            </a:r>
            <a:r>
              <a:rPr lang="en-US" altLang="zh-CN" sz="1200" dirty="0">
                <a:latin typeface="微软雅黑" panose="020B0503020204020204" pitchFamily="34" charset="-122"/>
                <a:ea typeface="微软雅黑" panose="020B0503020204020204" pitchFamily="34" charset="-122"/>
              </a:rPr>
              <a:t>6”--12”</a:t>
            </a:r>
            <a:r>
              <a:rPr lang="zh-CN" altLang="en-US" sz="1200" dirty="0">
                <a:latin typeface="微软雅黑" panose="020B0503020204020204" pitchFamily="34" charset="-122"/>
                <a:ea typeface="微软雅黑" panose="020B0503020204020204" pitchFamily="34" charset="-122"/>
              </a:rPr>
              <a:t>晶圆膜厚标准片校准测量； 标准测量不确定度</a:t>
            </a:r>
            <a:r>
              <a:rPr lang="en-US" altLang="zh-CN" sz="1200" dirty="0">
                <a:latin typeface="微软雅黑" panose="020B0503020204020204" pitchFamily="34" charset="-122"/>
                <a:ea typeface="微软雅黑" panose="020B0503020204020204" pitchFamily="34" charset="-122"/>
              </a:rPr>
              <a:t>0.2nm,</a:t>
            </a:r>
            <a:r>
              <a:rPr lang="zh-CN" altLang="en-US" sz="1200" dirty="0">
                <a:latin typeface="微软雅黑" panose="020B0503020204020204" pitchFamily="34" charset="-122"/>
                <a:ea typeface="微软雅黑" panose="020B0503020204020204" pitchFamily="34" charset="-122"/>
              </a:rPr>
              <a:t>与</a:t>
            </a:r>
            <a:r>
              <a:rPr lang="en-US" altLang="zh-CN" sz="1200" dirty="0">
                <a:latin typeface="微软雅黑" panose="020B0503020204020204" pitchFamily="34" charset="-122"/>
                <a:ea typeface="微软雅黑" panose="020B0503020204020204" pitchFamily="34" charset="-122"/>
              </a:rPr>
              <a:t>NIST</a:t>
            </a:r>
            <a:r>
              <a:rPr lang="zh-CN" altLang="en-US" sz="1200" dirty="0">
                <a:latin typeface="微软雅黑" panose="020B0503020204020204" pitchFamily="34" charset="-122"/>
                <a:ea typeface="微软雅黑" panose="020B0503020204020204" pitchFamily="34" charset="-122"/>
              </a:rPr>
              <a:t>测量能力相同；测量量值直接溯源到激光波长； 与生产线测量原理一致，无测量原理偏差</a:t>
            </a:r>
            <a:endParaRPr lang="en-US" altLang="zh-CN"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9A852313-2149-4423-B7C5-D8B2859F0068}"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0" dirty="0">
                <a:latin typeface="微软雅黑" panose="020B0503020204020204" pitchFamily="34" charset="-122"/>
                <a:ea typeface="微软雅黑" panose="020B0503020204020204" pitchFamily="34" charset="-122"/>
                <a:cs typeface="Times New Roman" panose="02020603050405020304" pitchFamily="18" charset="0"/>
              </a:rPr>
              <a:t>研究计量型激光椭偏仪校准溯源</a:t>
            </a:r>
            <a:r>
              <a:rPr lang="en-US" altLang="zh-CN" sz="1200" b="0" dirty="0">
                <a:latin typeface="微软雅黑" panose="020B0503020204020204" pitchFamily="34" charset="-122"/>
                <a:ea typeface="微软雅黑" panose="020B0503020204020204" pitchFamily="34" charset="-122"/>
                <a:cs typeface="Times New Roman" panose="02020603050405020304" pitchFamily="18" charset="0"/>
              </a:rPr>
              <a:t>12”</a:t>
            </a:r>
            <a:r>
              <a:rPr lang="zh-CN" altLang="en-US" sz="1200" b="0" dirty="0">
                <a:latin typeface="微软雅黑" panose="020B0503020204020204" pitchFamily="34" charset="-122"/>
                <a:ea typeface="微软雅黑" panose="020B0503020204020204" pitchFamily="34" charset="-122"/>
                <a:cs typeface="Times New Roman" panose="02020603050405020304" pitchFamily="18" charset="0"/>
              </a:rPr>
              <a:t>晶圆级膜厚标准片</a:t>
            </a:r>
            <a:endParaRPr lang="en-US" sz="1200" b="0" dirty="0">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0" dirty="0">
                <a:latin typeface="微软雅黑" panose="020B0503020204020204" pitchFamily="34" charset="-122"/>
                <a:ea typeface="微软雅黑" panose="020B0503020204020204" pitchFamily="34" charset="-122"/>
                <a:cs typeface="Times New Roman" panose="02020603050405020304" pitchFamily="18" charset="0"/>
              </a:rPr>
              <a:t>装置</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实现</a:t>
            </a:r>
            <a:r>
              <a:rPr lang="zh-CN" altLang="en-US" sz="1200" b="0" dirty="0">
                <a:latin typeface="微软雅黑" panose="020B0503020204020204" pitchFamily="34" charset="-122"/>
                <a:ea typeface="微软雅黑" panose="020B0503020204020204" pitchFamily="34" charset="-122"/>
                <a:cs typeface="Times New Roman" panose="02020603050405020304" pitchFamily="18" charset="0"/>
              </a:rPr>
              <a:t>膜厚标准片的标准测量不确定度</a:t>
            </a: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≤0.2nm</a:t>
            </a:r>
            <a:endParaRPr lang="en-US" sz="1200" b="0"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A852313-2149-4423-B7C5-D8B2859F0068}"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以汽油标准样品为例，这是本课题组所研制的汽油用标准样品体系组成及浓度分布图。虚线表示的部分是其浓度范围超过国标方法的要求部分，说明本标准体系拥有更宽的范围，满足所有油样浓度范围的检测。</a:t>
            </a:r>
            <a:endParaRPr lang="en-US" altLang="zh-CN" dirty="0"/>
          </a:p>
          <a:p>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defRPr/>
            </a:pPr>
            <a:r>
              <a:rPr lang="zh-CN" altLang="en-US" dirty="0"/>
              <a:t>以上是本课题的主要研究工作，下一步主要介绍上述研究工作的实际应用。</a:t>
            </a:r>
            <a:endParaRPr lang="zh-CN" altLang="en-US" dirty="0"/>
          </a:p>
          <a:p>
            <a:endParaRPr lang="en-US" altLang="zh-CN" dirty="0"/>
          </a:p>
          <a:p>
            <a:r>
              <a:rPr lang="zh-CN" altLang="en-US" dirty="0"/>
              <a:t>芳烃：小于</a:t>
            </a:r>
            <a:r>
              <a:rPr lang="en-US" altLang="zh-CN" dirty="0"/>
              <a:t>35%</a:t>
            </a:r>
            <a:r>
              <a:rPr lang="zh-CN" altLang="en-US" dirty="0"/>
              <a:t>；烯烃：小于</a:t>
            </a:r>
            <a:r>
              <a:rPr lang="en-US" altLang="zh-CN" dirty="0"/>
              <a:t>18%</a:t>
            </a:r>
            <a:r>
              <a:rPr lang="zh-CN" altLang="en-US" dirty="0"/>
              <a:t>；含氧化合物：小于</a:t>
            </a:r>
            <a:r>
              <a:rPr lang="en-US" altLang="zh-CN" dirty="0"/>
              <a:t>2.7%</a:t>
            </a:r>
            <a:r>
              <a:rPr lang="zh-CN" altLang="en-US" dirty="0"/>
              <a:t>；苯：小于</a:t>
            </a:r>
            <a:r>
              <a:rPr lang="en-US" altLang="zh-CN" dirty="0"/>
              <a:t>0.8%</a:t>
            </a:r>
            <a:r>
              <a:rPr lang="zh-CN" altLang="en-US" dirty="0"/>
              <a:t>；硫含量：小于</a:t>
            </a:r>
            <a:r>
              <a:rPr lang="en-US" altLang="zh-CN" dirty="0"/>
              <a:t>10.</a:t>
            </a:r>
            <a:endParaRPr lang="en-US" altLang="zh-CN" dirty="0"/>
          </a:p>
          <a:p>
            <a:r>
              <a:rPr lang="zh-CN" altLang="en-US" dirty="0"/>
              <a:t>该标准品涵盖了汽油种主要各物质的浓度范围，各浓度指标均可溯源至国标检测方法。</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defRPr/>
            </a:pPr>
            <a:r>
              <a:rPr lang="en-US" altLang="zh-CN" dirty="0"/>
              <a:t>C9-C15</a:t>
            </a:r>
            <a:r>
              <a:rPr lang="zh-CN" altLang="en-US" dirty="0"/>
              <a:t>左右的矿物油体系主要为饱和的环烷烃与链烷烃混合物。</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fld id="{9C6B3585-5720-4347-A0A4-394CEB872071}" type="slidenum">
              <a:rPr kumimoji="0" lang="zh-CN" altLang="en-US" sz="1200" b="0" i="0" u="none" strike="noStrike" kern="1200" cap="none" spc="0" normalizeH="0" baseline="0" noProof="1" smtClean="0">
                <a:ln>
                  <a:noFill/>
                </a:ln>
                <a:solidFill>
                  <a:srgbClr val="000000"/>
                </a:solidFill>
                <a:effectLst/>
                <a:uLnTx/>
                <a:uFillTx/>
                <a:latin typeface="Arial" panose="020B0604020202020204" pitchFamily="34" charset="0"/>
                <a:ea typeface="宋体" panose="02010600030101010101" pitchFamily="2" charset="-122"/>
                <a:cs typeface="+mn-cs"/>
              </a:rPr>
            </a:fld>
            <a:endParaRPr kumimoji="0" lang="zh-CN" altLang="en-US" sz="1200" b="0" i="0" u="none" strike="noStrike" kern="1200" cap="none" spc="0" normalizeH="0" baseline="0" noProof="1">
              <a:ln>
                <a:noFill/>
              </a:ln>
              <a:solidFill>
                <a:srgbClr val="000000"/>
              </a:solidFill>
              <a:effectLst/>
              <a:uLnTx/>
              <a:uFillTx/>
              <a:latin typeface="Arial" panose="020B0604020202020204" pitchFamily="34" charset="0"/>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指标范围宽  能够有效消除边界效应，提高模型预测分析准确度。</a:t>
            </a:r>
            <a:endParaRPr lang="zh-CN" altLang="en-US"/>
          </a:p>
        </p:txBody>
      </p:sp>
      <p:sp>
        <p:nvSpPr>
          <p:cNvPr id="4" name="灯片编号占位符 3"/>
          <p:cNvSpPr>
            <a:spLocks noGrp="1"/>
          </p:cNvSpPr>
          <p:nvPr>
            <p:ph type="sldNum" sz="quarter" idx="5"/>
          </p:nvPr>
        </p:nvSpPr>
        <p:spPr/>
        <p:txBody>
          <a:bodyPr/>
          <a:lstStyle/>
          <a:p>
            <a:fld id="{9A852313-2149-4423-B7C5-D8B2859F0068}"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a:p>
            <a:r>
              <a:rPr lang="zh-CN" altLang="en-US" dirty="0"/>
              <a:t>进度安排，年度指标 ，其中年度指标最后一年</a:t>
            </a:r>
            <a:endParaRPr lang="en-US" altLang="zh-CN" dirty="0"/>
          </a:p>
          <a:p>
            <a:pPr algn="just">
              <a:lnSpc>
                <a:spcPct val="150000"/>
              </a:lnSpc>
              <a:spcAft>
                <a:spcPts val="0"/>
              </a:spcAft>
            </a:pPr>
            <a:r>
              <a:rPr lang="zh-CN" altLang="en-US" sz="1200" b="0" kern="100" dirty="0">
                <a:effectLst/>
                <a:latin typeface="微软雅黑" panose="020B0503020204020204" pitchFamily="34" charset="-122"/>
                <a:ea typeface="微软雅黑" panose="020B0503020204020204" pitchFamily="34" charset="-122"/>
              </a:rPr>
              <a:t>标准测量不确定度</a:t>
            </a:r>
            <a:r>
              <a:rPr lang="en-US" altLang="zh-CN" sz="1200" b="0" kern="100" dirty="0">
                <a:effectLst/>
                <a:latin typeface="微软雅黑" panose="020B0503020204020204" pitchFamily="34" charset="-122"/>
                <a:ea typeface="微软雅黑" panose="020B0503020204020204" pitchFamily="34" charset="-122"/>
              </a:rPr>
              <a:t>≤0.2;</a:t>
            </a:r>
            <a:r>
              <a:rPr lang="zh-CN" altLang="en-US" sz="1200" b="0" kern="100" dirty="0">
                <a:effectLst/>
                <a:latin typeface="微软雅黑" panose="020B0503020204020204" pitchFamily="34" charset="-122"/>
                <a:ea typeface="微软雅黑" panose="020B0503020204020204" pitchFamily="34" charset="-122"/>
              </a:rPr>
              <a:t> </a:t>
            </a:r>
            <a:endParaRPr lang="en-US" altLang="zh-CN" sz="1200" b="0" kern="100" dirty="0">
              <a:effectLst/>
              <a:latin typeface="微软雅黑" panose="020B0503020204020204" pitchFamily="34" charset="-122"/>
              <a:ea typeface="微软雅黑" panose="020B0503020204020204" pitchFamily="34" charset="-122"/>
            </a:endParaRPr>
          </a:p>
          <a:p>
            <a:pPr algn="just">
              <a:lnSpc>
                <a:spcPct val="150000"/>
              </a:lnSpc>
              <a:spcAft>
                <a:spcPts val="0"/>
              </a:spcAft>
            </a:pPr>
            <a:r>
              <a:rPr lang="zh-CN" altLang="en-US" sz="1200" b="0" kern="100" dirty="0">
                <a:effectLst/>
                <a:latin typeface="微软雅黑" panose="020B0503020204020204" pitchFamily="34" charset="-122"/>
                <a:ea typeface="微软雅黑" panose="020B0503020204020204" pitchFamily="34" charset="-122"/>
              </a:rPr>
              <a:t>膜厚标准片均匀性</a:t>
            </a:r>
            <a:r>
              <a:rPr lang="en-US" altLang="zh-CN" sz="1200" b="0" kern="100" dirty="0">
                <a:effectLst/>
                <a:latin typeface="微软雅黑" panose="020B0503020204020204" pitchFamily="34" charset="-122"/>
                <a:ea typeface="微软雅黑" panose="020B0503020204020204" pitchFamily="34" charset="-122"/>
              </a:rPr>
              <a:t>&lt;5%;</a:t>
            </a:r>
            <a:endParaRPr lang="en-US" altLang="zh-CN" sz="1200" b="0" kern="100" dirty="0">
              <a:effectLst/>
              <a:latin typeface="微软雅黑" panose="020B0503020204020204" pitchFamily="34" charset="-122"/>
              <a:ea typeface="微软雅黑" panose="020B0503020204020204" pitchFamily="34" charset="-122"/>
            </a:endParaRPr>
          </a:p>
          <a:p>
            <a:pPr algn="just">
              <a:lnSpc>
                <a:spcPct val="150000"/>
              </a:lnSpc>
              <a:spcAft>
                <a:spcPts val="0"/>
              </a:spcAft>
            </a:pPr>
            <a:r>
              <a:rPr lang="zh-CN" altLang="en-US" sz="1200" b="0" kern="100" dirty="0">
                <a:effectLst/>
                <a:latin typeface="微软雅黑" panose="020B0503020204020204" pitchFamily="34" charset="-122"/>
                <a:ea typeface="微软雅黑" panose="020B0503020204020204" pitchFamily="34" charset="-122"/>
              </a:rPr>
              <a:t>发表</a:t>
            </a:r>
            <a:r>
              <a:rPr lang="en-US" altLang="zh-CN" sz="1200" b="0" kern="100" dirty="0">
                <a:effectLst/>
                <a:latin typeface="微软雅黑" panose="020B0503020204020204" pitchFamily="34" charset="-122"/>
                <a:ea typeface="微软雅黑" panose="020B0503020204020204" pitchFamily="34" charset="-122"/>
              </a:rPr>
              <a:t>2</a:t>
            </a:r>
            <a:r>
              <a:rPr lang="zh-CN" altLang="en-US" sz="1200" b="0" kern="100" dirty="0">
                <a:effectLst/>
                <a:latin typeface="微软雅黑" panose="020B0503020204020204" pitchFamily="34" charset="-122"/>
                <a:ea typeface="微软雅黑" panose="020B0503020204020204" pitchFamily="34" charset="-122"/>
              </a:rPr>
              <a:t>篇</a:t>
            </a:r>
            <a:r>
              <a:rPr lang="en-US" altLang="zh-CN" sz="1200" b="0" kern="100" dirty="0">
                <a:effectLst/>
                <a:latin typeface="微软雅黑" panose="020B0503020204020204" pitchFamily="34" charset="-122"/>
                <a:ea typeface="微软雅黑" panose="020B0503020204020204" pitchFamily="34" charset="-122"/>
              </a:rPr>
              <a:t>EI</a:t>
            </a:r>
            <a:r>
              <a:rPr lang="zh-CN" altLang="en-US" sz="1200" b="0" kern="100" dirty="0">
                <a:effectLst/>
                <a:latin typeface="微软雅黑" panose="020B0503020204020204" pitchFamily="34" charset="-122"/>
                <a:ea typeface="微软雅黑" panose="020B0503020204020204" pitchFamily="34" charset="-122"/>
              </a:rPr>
              <a:t>及核心论文、</a:t>
            </a:r>
            <a:r>
              <a:rPr lang="en-US" altLang="zh-CN" sz="1200" b="0" kern="100" dirty="0">
                <a:effectLst/>
                <a:latin typeface="微软雅黑" panose="020B0503020204020204" pitchFamily="34" charset="-122"/>
                <a:ea typeface="微软雅黑" panose="020B0503020204020204" pitchFamily="34" charset="-122"/>
              </a:rPr>
              <a:t>1</a:t>
            </a:r>
            <a:r>
              <a:rPr lang="zh-CN" altLang="en-US" sz="1200" b="0" kern="100" dirty="0">
                <a:effectLst/>
                <a:latin typeface="微软雅黑" panose="020B0503020204020204" pitchFamily="34" charset="-122"/>
                <a:ea typeface="微软雅黑" panose="020B0503020204020204" pitchFamily="34" charset="-122"/>
              </a:rPr>
              <a:t>篇专利</a:t>
            </a:r>
            <a:endParaRPr lang="zh-CN" altLang="en-US" sz="12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A852313-2149-4423-B7C5-D8B2859F006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矩形 7"/>
          <p:cNvSpPr/>
          <p:nvPr userDrawn="1"/>
        </p:nvSpPr>
        <p:spPr>
          <a:xfrm>
            <a:off x="0" y="939200"/>
            <a:ext cx="12192000" cy="72008"/>
          </a:xfrm>
          <a:prstGeom prst="rect">
            <a:avLst/>
          </a:prstGeom>
          <a:gradFill flip="none" rotWithShape="1">
            <a:gsLst>
              <a:gs pos="0">
                <a:srgbClr val="6699FF">
                  <a:shade val="30000"/>
                  <a:satMod val="115000"/>
                </a:srgbClr>
              </a:gs>
              <a:gs pos="50000">
                <a:srgbClr val="6699FF">
                  <a:shade val="67500"/>
                  <a:satMod val="115000"/>
                </a:srgbClr>
              </a:gs>
              <a:gs pos="100000">
                <a:srgbClr val="6699FF">
                  <a:shade val="100000"/>
                  <a:satMod val="115000"/>
                </a:srgbClr>
              </a:gs>
            </a:gsLst>
            <a:lin ang="0" scaled="1"/>
            <a:tileRect/>
          </a:gradFill>
        </p:spPr>
        <p:style>
          <a:lnRef idx="3">
            <a:schemeClr val="lt1"/>
          </a:lnRef>
          <a:fillRef idx="1">
            <a:schemeClr val="accent2"/>
          </a:fillRef>
          <a:effectRef idx="1">
            <a:schemeClr val="accent2"/>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4800" b="1" i="0" u="none" strike="noStrike" kern="1200" cap="none" spc="0" normalizeH="0" baseline="0" noProof="0">
              <a:ln>
                <a:noFill/>
              </a:ln>
              <a:solidFill>
                <a:srgbClr val="FFFFFF"/>
              </a:solidFill>
              <a:effectLst/>
              <a:uLnTx/>
              <a:uFillTx/>
              <a:latin typeface="黑体" panose="02010609060101010101" pitchFamily="2" charset="-122"/>
              <a:ea typeface="黑体" panose="02010609060101010101" pitchFamily="2" charset="-122"/>
              <a:cs typeface="+mn-cs"/>
            </a:endParaRPr>
          </a:p>
        </p:txBody>
      </p:sp>
      <p:pic>
        <p:nvPicPr>
          <p:cNvPr id="5" name="图片 9"/>
          <p:cNvPicPr>
            <a:picLocks noChangeAspect="1"/>
          </p:cNvPicPr>
          <p:nvPr userDrawn="1"/>
        </p:nvPicPr>
        <p:blipFill>
          <a:blip r:embed="rId2" cstate="print"/>
          <a:srcRect/>
          <a:stretch>
            <a:fillRect/>
          </a:stretch>
        </p:blipFill>
        <p:spPr bwMode="auto">
          <a:xfrm>
            <a:off x="0" y="-26988"/>
            <a:ext cx="12192000" cy="1019176"/>
          </a:xfrm>
          <a:prstGeom prst="rect">
            <a:avLst/>
          </a:prstGeom>
          <a:noFill/>
          <a:ln w="9525">
            <a:noFill/>
            <a:miter lim="800000"/>
            <a:headEnd/>
            <a:tailEnd/>
          </a:ln>
        </p:spPr>
      </p:pic>
      <p:sp>
        <p:nvSpPr>
          <p:cNvPr id="2050" name="Rectangle 2"/>
          <p:cNvSpPr>
            <a:spLocks noGrp="1" noChangeArrowheads="1"/>
          </p:cNvSpPr>
          <p:nvPr>
            <p:ph type="ctrTitle"/>
          </p:nvPr>
        </p:nvSpPr>
        <p:spPr>
          <a:xfrm>
            <a:off x="914400" y="2130426"/>
            <a:ext cx="10363200" cy="1470025"/>
          </a:xfrm>
        </p:spPr>
        <p:txBody>
          <a:bodyPr/>
          <a:lstStyle>
            <a:lvl1pPr>
              <a:defRPr sz="4800" b="1">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defRPr>
            </a:lvl1pPr>
          </a:lstStyle>
          <a:p>
            <a:r>
              <a:rPr lang="zh-CN" altLang="en-US" dirty="0"/>
              <a:t>单击此处编辑母版标题样式</a:t>
            </a:r>
            <a:endParaRPr lang="zh-CN" altLang="en-US" dirty="0"/>
          </a:p>
        </p:txBody>
      </p:sp>
      <p:sp>
        <p:nvSpPr>
          <p:cNvPr id="2051" name="Rectangle 3"/>
          <p:cNvSpPr>
            <a:spLocks noGrp="1" noChangeArrowheads="1"/>
          </p:cNvSpPr>
          <p:nvPr>
            <p:ph type="subTitle" idx="1"/>
          </p:nvPr>
        </p:nvSpPr>
        <p:spPr>
          <a:xfrm>
            <a:off x="1828800" y="3886200"/>
            <a:ext cx="8534400" cy="1752600"/>
          </a:xfrm>
        </p:spPr>
        <p:txBody>
          <a:bodyPr/>
          <a:lstStyle>
            <a:lvl1pPr marL="0" indent="0" algn="ctr">
              <a:buFontTx/>
              <a:buNone/>
              <a:defRPr b="1">
                <a:solidFill>
                  <a:srgbClr val="FFC000"/>
                </a:solidFill>
              </a:defRPr>
            </a:lvl1pPr>
          </a:lstStyle>
          <a:p>
            <a:r>
              <a:rPr lang="zh-CN" altLang="en-US"/>
              <a:t>单击此处编辑母版副标题样式</a:t>
            </a:r>
            <a:endParaRPr lang="zh-CN" altLang="en-US"/>
          </a:p>
        </p:txBody>
      </p:sp>
      <p:sp>
        <p:nvSpPr>
          <p:cNvPr id="6" name="Rectangle 4"/>
          <p:cNvSpPr>
            <a:spLocks noGrp="1" noChangeArrowheads="1"/>
          </p:cNvSpPr>
          <p:nvPr>
            <p:ph type="dt" sz="half" idx="10"/>
          </p:nvPr>
        </p:nvSpPr>
        <p:spPr>
          <a:xfrm>
            <a:off x="4368800" y="6237288"/>
            <a:ext cx="2844800" cy="476250"/>
          </a:xfrm>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7" name="Rectangle 5"/>
          <p:cNvSpPr>
            <a:spLocks noGrp="1" noChangeArrowheads="1"/>
          </p:cNvSpPr>
          <p:nvPr>
            <p:ph type="ftr" sz="quarter" idx="11"/>
          </p:nvPr>
        </p:nvSpPr>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8" name="Rectangle 6"/>
          <p:cNvSpPr>
            <a:spLocks noGrp="1" noChangeArrowheads="1"/>
          </p:cNvSpPr>
          <p:nvPr>
            <p:ph type="sldNum" sz="quarter" idx="12"/>
          </p:nvPr>
        </p:nvSpPr>
        <p:spPr>
          <a:xfrm>
            <a:off x="912284" y="6237288"/>
            <a:ext cx="2844800" cy="476250"/>
          </a:xfrm>
        </p:spPr>
        <p:txBody>
          <a:bodyPr/>
          <a:lstStyle>
            <a:lvl1pPr algn="l">
              <a:defRPr>
                <a:solidFill>
                  <a:schemeClr val="tx1"/>
                </a:solidFill>
              </a:defRPr>
            </a:lvl1pPr>
          </a:lstStyle>
          <a:p>
            <a:pPr fontAlgn="base">
              <a:spcBef>
                <a:spcPct val="0"/>
              </a:spcBef>
              <a:spcAft>
                <a:spcPct val="0"/>
              </a:spcAft>
              <a:defRPr/>
            </a:pPr>
            <a:fld id="{1E9374E4-614F-47CF-8ADE-BB046C4DCAFD}" type="slidenum">
              <a:rPr lang="en-US" altLang="zh-CN" smtClean="0">
                <a:solidFill>
                  <a:srgbClr val="000000"/>
                </a:solidFill>
              </a:rPr>
            </a:fld>
            <a:endParaRPr lang="en-US" altLang="zh-CN" dirty="0">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图片 11"/>
          <p:cNvPicPr>
            <a:picLocks noChangeAspect="1"/>
          </p:cNvPicPr>
          <p:nvPr userDrawn="1"/>
        </p:nvPicPr>
        <p:blipFill>
          <a:blip r:embed="rId2" cstate="print"/>
          <a:srcRect/>
          <a:stretch>
            <a:fillRect/>
          </a:stretch>
        </p:blipFill>
        <p:spPr bwMode="auto">
          <a:xfrm>
            <a:off x="0" y="0"/>
            <a:ext cx="12192000" cy="6858000"/>
          </a:xfrm>
          <a:prstGeom prst="rect">
            <a:avLst/>
          </a:prstGeom>
          <a:noFill/>
          <a:ln w="9525">
            <a:noFill/>
            <a:miter lim="800000"/>
            <a:headEnd/>
            <a:tailEnd/>
          </a:ln>
        </p:spPr>
      </p:pic>
      <p:sp>
        <p:nvSpPr>
          <p:cNvPr id="5" name="矩形 8"/>
          <p:cNvSpPr/>
          <p:nvPr userDrawn="1"/>
        </p:nvSpPr>
        <p:spPr>
          <a:xfrm>
            <a:off x="0" y="836712"/>
            <a:ext cx="12192000" cy="71338"/>
          </a:xfrm>
          <a:prstGeom prst="rect">
            <a:avLst/>
          </a:prstGeom>
          <a:gradFill flip="none" rotWithShape="1">
            <a:gsLst>
              <a:gs pos="0">
                <a:srgbClr val="6699FF">
                  <a:shade val="30000"/>
                  <a:satMod val="115000"/>
                </a:srgbClr>
              </a:gs>
              <a:gs pos="50000">
                <a:srgbClr val="6699FF">
                  <a:shade val="67500"/>
                  <a:satMod val="115000"/>
                </a:srgbClr>
              </a:gs>
              <a:gs pos="100000">
                <a:srgbClr val="6699FF">
                  <a:shade val="100000"/>
                  <a:satMod val="115000"/>
                </a:srgbClr>
              </a:gs>
            </a:gsLst>
            <a:lin ang="0" scaled="1"/>
            <a:tileRect/>
          </a:gradFill>
        </p:spPr>
        <p:style>
          <a:lnRef idx="3">
            <a:schemeClr val="lt1"/>
          </a:lnRef>
          <a:fillRef idx="1">
            <a:schemeClr val="accent2"/>
          </a:fillRef>
          <a:effectRef idx="1">
            <a:schemeClr val="accent2"/>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4800" b="1" i="0" u="none" strike="noStrike" kern="1200" cap="none" spc="0" normalizeH="0" baseline="0" noProof="0">
              <a:ln>
                <a:noFill/>
              </a:ln>
              <a:solidFill>
                <a:srgbClr val="FFFFFF"/>
              </a:solidFill>
              <a:effectLst/>
              <a:uLnTx/>
              <a:uFillTx/>
              <a:latin typeface="黑体" panose="02010609060101010101" pitchFamily="2" charset="-122"/>
              <a:ea typeface="黑体" panose="02010609060101010101" pitchFamily="2" charset="-122"/>
              <a:cs typeface="+mn-cs"/>
            </a:endParaRPr>
          </a:p>
        </p:txBody>
      </p:sp>
      <p:sp>
        <p:nvSpPr>
          <p:cNvPr id="6" name="椭圆 10"/>
          <p:cNvSpPr/>
          <p:nvPr userDrawn="1"/>
        </p:nvSpPr>
        <p:spPr>
          <a:xfrm>
            <a:off x="-144693" y="692696"/>
            <a:ext cx="864460" cy="360040"/>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4800" b="1" i="0" u="none" strike="noStrike" kern="1200" cap="none" spc="0" normalizeH="0" baseline="0" noProof="0">
              <a:ln>
                <a:noFill/>
              </a:ln>
              <a:solidFill>
                <a:srgbClr val="FFFFFF"/>
              </a:solidFill>
              <a:effectLst/>
              <a:uLnTx/>
              <a:uFillTx/>
              <a:latin typeface="黑体" panose="02010609060101010101" pitchFamily="2" charset="-122"/>
              <a:ea typeface="黑体" panose="02010609060101010101" pitchFamily="2" charset="-122"/>
              <a:cs typeface="+mn-cs"/>
            </a:endParaRPr>
          </a:p>
        </p:txBody>
      </p:sp>
      <p:sp>
        <p:nvSpPr>
          <p:cNvPr id="2" name="标题 1"/>
          <p:cNvSpPr>
            <a:spLocks noGrp="1"/>
          </p:cNvSpPr>
          <p:nvPr>
            <p:ph type="title"/>
          </p:nvPr>
        </p:nvSpPr>
        <p:spPr>
          <a:xfrm>
            <a:off x="596379" y="-22786"/>
            <a:ext cx="10972800" cy="859498"/>
          </a:xfrm>
        </p:spPr>
        <p:txBody>
          <a:bodyPr rtlCol="0">
            <a:noAutofit/>
          </a:bodyPr>
          <a:lstStyle>
            <a:lvl1pPr algn="l">
              <a:defRPr kumimoji="0" lang="zh-CN" altLang="en-US" sz="3600" b="1" i="0" u="none" strike="noStrike" kern="1200" cap="none" spc="0" normalizeH="0" baseline="0" dirty="0">
                <a:ln>
                  <a:noFill/>
                </a:ln>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effectLst/>
                <a:uLnTx/>
                <a:uFillTx/>
                <a:latin typeface="微软雅黑" panose="020B0503020204020204" pitchFamily="34" charset="-122"/>
                <a:ea typeface="微软雅黑" panose="020B0503020204020204" pitchFamily="34" charset="-122"/>
              </a:defRPr>
            </a:lvl1pPr>
          </a:lstStyle>
          <a:p>
            <a:pPr lvl="0"/>
            <a:r>
              <a:rPr lang="zh-CN" altLang="en-US" dirty="0"/>
              <a:t>单击此处编辑母版标题样式</a:t>
            </a:r>
            <a:endParaRPr lang="zh-CN" altLang="en-US" dirty="0"/>
          </a:p>
        </p:txBody>
      </p:sp>
      <p:sp>
        <p:nvSpPr>
          <p:cNvPr id="3" name="内容占位符 2"/>
          <p:cNvSpPr>
            <a:spLocks noGrp="1"/>
          </p:cNvSpPr>
          <p:nvPr>
            <p:ph idx="1"/>
          </p:nvPr>
        </p:nvSpPr>
        <p:spPr>
          <a:xfrm>
            <a:off x="609600" y="1052736"/>
            <a:ext cx="10972800" cy="5184576"/>
          </a:xfrm>
        </p:spPr>
        <p:txBody>
          <a:bodyPr/>
          <a:lstStyle>
            <a:lvl1pPr>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defRPr>
            </a:lvl1pPr>
            <a:lvl2pPr>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defRPr>
            </a:lvl2pPr>
            <a:lvl3pPr>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defRPr>
            </a:lvl3pPr>
            <a:lvl4pPr>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defRPr>
            </a:lvl4pPr>
            <a:lvl5pPr>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Rectangle 4"/>
          <p:cNvSpPr>
            <a:spLocks noGrp="1" noChangeArrowheads="1"/>
          </p:cNvSpPr>
          <p:nvPr>
            <p:ph type="dt" sz="half" idx="10"/>
          </p:nvPr>
        </p:nvSpPr>
        <p:spPr>
          <a:xfrm>
            <a:off x="4464051" y="6453188"/>
            <a:ext cx="2844800" cy="476250"/>
          </a:xfrm>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8" name="Rectangle 5"/>
          <p:cNvSpPr>
            <a:spLocks noGrp="1" noChangeArrowheads="1"/>
          </p:cNvSpPr>
          <p:nvPr>
            <p:ph type="ftr" sz="quarter" idx="11"/>
          </p:nvPr>
        </p:nvSpPr>
        <p:spPr>
          <a:xfrm>
            <a:off x="8015817" y="6453188"/>
            <a:ext cx="3860800" cy="476250"/>
          </a:xfrm>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9" name="Rectangle 6"/>
          <p:cNvSpPr>
            <a:spLocks noGrp="1" noChangeArrowheads="1"/>
          </p:cNvSpPr>
          <p:nvPr>
            <p:ph type="sldNum" sz="quarter" idx="12"/>
          </p:nvPr>
        </p:nvSpPr>
        <p:spPr>
          <a:xfrm>
            <a:off x="624417" y="6453188"/>
            <a:ext cx="2844800" cy="476250"/>
          </a:xfrm>
        </p:spPr>
        <p:txBody>
          <a:bodyPr/>
          <a:lstStyle>
            <a:lvl1pPr algn="l">
              <a:defRPr/>
            </a:lvl1pPr>
          </a:lstStyle>
          <a:p>
            <a:pPr fontAlgn="base">
              <a:spcBef>
                <a:spcPct val="0"/>
              </a:spcBef>
              <a:spcAft>
                <a:spcPct val="0"/>
              </a:spcAft>
              <a:defRPr/>
            </a:pPr>
            <a:fld id="{C63F2659-208D-4BFD-B028-DA08AD621CD8}" type="slidenum">
              <a:rPr lang="en-US" altLang="zh-CN" smtClean="0">
                <a:solidFill>
                  <a:srgbClr val="000000"/>
                </a:solidFill>
              </a:rPr>
            </a:fld>
            <a:r>
              <a:rPr lang="en-US" altLang="zh-CN">
                <a:solidFill>
                  <a:srgbClr val="000000"/>
                </a:solidFill>
              </a:rPr>
              <a:t> </a:t>
            </a:r>
            <a:endParaRPr lang="en-US" altLang="zh-CN"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1.11111E-6 4.22757E-6 L 1.00399 4.22757E-6 " pathEditMode="relative" rAng="0" ptsTypes="AA">
                                      <p:cBhvr>
                                        <p:cTn id="6" dur="1500" fill="hold"/>
                                        <p:tgtEl>
                                          <p:spTgt spid="6"/>
                                        </p:tgtEl>
                                        <p:attrNameLst>
                                          <p:attrName>ppt_x</p:attrName>
                                          <p:attrName>ppt_y</p:attrName>
                                        </p:attrNameLst>
                                      </p:cBhvr>
                                      <p:rCtr x="501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cxnSp>
        <p:nvCxnSpPr>
          <p:cNvPr id="2" name="直接连接符 1"/>
          <p:cNvCxnSpPr/>
          <p:nvPr userDrawn="1"/>
        </p:nvCxnSpPr>
        <p:spPr>
          <a:xfrm>
            <a:off x="1007533" y="833967"/>
            <a:ext cx="104648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3" name="Group 7"/>
          <p:cNvGrpSpPr/>
          <p:nvPr userDrawn="1"/>
        </p:nvGrpSpPr>
        <p:grpSpPr bwMode="auto">
          <a:xfrm>
            <a:off x="431802" y="391587"/>
            <a:ext cx="520700" cy="273049"/>
            <a:chOff x="0" y="0"/>
            <a:chExt cx="1041399" cy="549275"/>
          </a:xfrm>
        </p:grpSpPr>
        <p:sp>
          <p:nvSpPr>
            <p:cNvPr id="4" name="Freeform 16"/>
            <p:cNvSpPr/>
            <p:nvPr/>
          </p:nvSpPr>
          <p:spPr bwMode="auto">
            <a:xfrm>
              <a:off x="0" y="0"/>
              <a:ext cx="361950" cy="549275"/>
            </a:xfrm>
            <a:custGeom>
              <a:avLst/>
              <a:gdLst>
                <a:gd name="T0" fmla="*/ 2147483646 w 400"/>
                <a:gd name="T1" fmla="*/ 2147483646 h 608"/>
                <a:gd name="T2" fmla="*/ 2147483646 w 400"/>
                <a:gd name="T3" fmla="*/ 0 h 608"/>
                <a:gd name="T4" fmla="*/ 2147483646 w 400"/>
                <a:gd name="T5" fmla="*/ 2147483646 h 608"/>
                <a:gd name="T6" fmla="*/ 2147483646 w 400"/>
                <a:gd name="T7" fmla="*/ 2147483646 h 608"/>
                <a:gd name="T8" fmla="*/ 0 w 400"/>
                <a:gd name="T9" fmla="*/ 2147483646 h 608"/>
                <a:gd name="T10" fmla="*/ 2147483646 w 400"/>
                <a:gd name="T11" fmla="*/ 2147483646 h 608"/>
                <a:gd name="T12" fmla="*/ 2147483646 w 400"/>
                <a:gd name="T13" fmla="*/ 2147483646 h 60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5" name="Freeform 17"/>
            <p:cNvSpPr/>
            <p:nvPr/>
          </p:nvSpPr>
          <p:spPr bwMode="auto">
            <a:xfrm>
              <a:off x="338137" y="0"/>
              <a:ext cx="360362" cy="549275"/>
            </a:xfrm>
            <a:custGeom>
              <a:avLst/>
              <a:gdLst>
                <a:gd name="T0" fmla="*/ 2147483646 w 399"/>
                <a:gd name="T1" fmla="*/ 2147483646 h 608"/>
                <a:gd name="T2" fmla="*/ 2147483646 w 399"/>
                <a:gd name="T3" fmla="*/ 0 h 608"/>
                <a:gd name="T4" fmla="*/ 2147483646 w 399"/>
                <a:gd name="T5" fmla="*/ 2147483646 h 608"/>
                <a:gd name="T6" fmla="*/ 2147483646 w 399"/>
                <a:gd name="T7" fmla="*/ 2147483646 h 608"/>
                <a:gd name="T8" fmla="*/ 0 w 399"/>
                <a:gd name="T9" fmla="*/ 2147483646 h 608"/>
                <a:gd name="T10" fmla="*/ 2147483646 w 399"/>
                <a:gd name="T11" fmla="*/ 2147483646 h 608"/>
                <a:gd name="T12" fmla="*/ 2147483646 w 399"/>
                <a:gd name="T13" fmla="*/ 2147483646 h 60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6" name="Freeform 18"/>
            <p:cNvSpPr/>
            <p:nvPr/>
          </p:nvSpPr>
          <p:spPr bwMode="auto">
            <a:xfrm>
              <a:off x="681037" y="0"/>
              <a:ext cx="360362" cy="549275"/>
            </a:xfrm>
            <a:custGeom>
              <a:avLst/>
              <a:gdLst>
                <a:gd name="T0" fmla="*/ 2147483646 w 399"/>
                <a:gd name="T1" fmla="*/ 2147483646 h 608"/>
                <a:gd name="T2" fmla="*/ 2147483646 w 399"/>
                <a:gd name="T3" fmla="*/ 0 h 608"/>
                <a:gd name="T4" fmla="*/ 2147483646 w 399"/>
                <a:gd name="T5" fmla="*/ 2147483646 h 608"/>
                <a:gd name="T6" fmla="*/ 2147483646 w 399"/>
                <a:gd name="T7" fmla="*/ 2147483646 h 608"/>
                <a:gd name="T8" fmla="*/ 0 w 399"/>
                <a:gd name="T9" fmla="*/ 2147483646 h 608"/>
                <a:gd name="T10" fmla="*/ 2147483646 w 399"/>
                <a:gd name="T11" fmla="*/ 2147483646 h 608"/>
                <a:gd name="T12" fmla="*/ 2147483646 w 399"/>
                <a:gd name="T13" fmla="*/ 2147483646 h 60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grpSp>
      <p:pic>
        <p:nvPicPr>
          <p:cNvPr id="7" name="Picture 3" descr="C:\Users\SONGZHENFEI\Downloads\[2013]100号关于启用新院标识\[2013]100号关于启用新院标识的通知\透明背景计量院标志png\标准横向组合标志.png"/>
          <p:cNvPicPr>
            <a:picLocks noChangeAspect="1" noChangeArrowheads="1"/>
          </p:cNvPicPr>
          <p:nvPr userDrawn="1"/>
        </p:nvPicPr>
        <p:blipFill>
          <a:blip r:embed="rId2">
            <a:extLst>
              <a:ext uri="{28A0092B-C50C-407E-A947-70E740481C1C}">
                <a14:useLocalDpi xmlns:a14="http://schemas.microsoft.com/office/drawing/2010/main" val="0"/>
              </a:ext>
            </a:extLst>
          </a:blip>
          <a:srcRect t="34309" b="41365"/>
          <a:stretch>
            <a:fillRect/>
          </a:stretch>
        </p:blipFill>
        <p:spPr bwMode="auto">
          <a:xfrm>
            <a:off x="8784169" y="228603"/>
            <a:ext cx="2976033" cy="512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userDrawn="1"/>
        </p:nvSpPr>
        <p:spPr>
          <a:xfrm flipV="1">
            <a:off x="-25093" y="6669359"/>
            <a:ext cx="12217093" cy="188640"/>
          </a:xfrm>
          <a:prstGeom prst="rect">
            <a:avLst/>
          </a:prstGeom>
          <a:solidFill>
            <a:srgbClr val="005C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10"/>
          </a:p>
        </p:txBody>
      </p:sp>
      <p:sp>
        <p:nvSpPr>
          <p:cNvPr id="9" name="文本框 8"/>
          <p:cNvSpPr txBox="1"/>
          <p:nvPr userDrawn="1"/>
        </p:nvSpPr>
        <p:spPr>
          <a:xfrm>
            <a:off x="591785" y="6639163"/>
            <a:ext cx="2778325" cy="184666"/>
          </a:xfrm>
          <a:prstGeom prst="rect">
            <a:avLst/>
          </a:prstGeom>
          <a:noFill/>
        </p:spPr>
        <p:txBody>
          <a:bodyPr wrap="none" rtlCol="0">
            <a:spAutoFit/>
          </a:bodyPr>
          <a:lstStyle/>
          <a:p>
            <a:r>
              <a:rPr lang="en-US" altLang="zh-CN" sz="600" b="0" spc="50" dirty="0">
                <a:solidFill>
                  <a:schemeClr val="bg1">
                    <a:lumMod val="75000"/>
                  </a:schemeClr>
                </a:solidFill>
                <a:latin typeface="Arial" panose="020B0604020202020204" pitchFamily="34" charset="0"/>
                <a:ea typeface="微软雅黑" panose="020B0503020204020204" pitchFamily="34" charset="-122"/>
                <a:cs typeface="Arial" panose="020B0604020202020204" pitchFamily="34" charset="0"/>
              </a:rPr>
              <a:t>Center for Advanced Measurement Science (CAMS), NIM</a:t>
            </a:r>
            <a:r>
              <a:rPr lang="en-US" altLang="zh-CN" sz="600" b="0" spc="50" baseline="0" dirty="0">
                <a:solidFill>
                  <a:schemeClr val="bg1">
                    <a:lumMod val="75000"/>
                  </a:schemeClr>
                </a:solidFill>
                <a:latin typeface="Arial" panose="020B0604020202020204" pitchFamily="34" charset="0"/>
                <a:ea typeface="微软雅黑" panose="020B0503020204020204" pitchFamily="34" charset="-122"/>
                <a:cs typeface="Arial" panose="020B0604020202020204" pitchFamily="34" charset="0"/>
              </a:rPr>
              <a:t>, China</a:t>
            </a:r>
            <a:endParaRPr lang="zh-CN" altLang="en-US" sz="600" b="0" spc="50" dirty="0">
              <a:solidFill>
                <a:schemeClr val="bg1">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0" name="TextBox 15"/>
          <p:cNvSpPr txBox="1"/>
          <p:nvPr userDrawn="1"/>
        </p:nvSpPr>
        <p:spPr>
          <a:xfrm>
            <a:off x="10961513" y="6618373"/>
            <a:ext cx="895129" cy="215444"/>
          </a:xfrm>
          <a:prstGeom prst="rect">
            <a:avLst/>
          </a:prstGeom>
          <a:noFill/>
        </p:spPr>
        <p:txBody>
          <a:bodyPr wrap="square" rtlCol="0">
            <a:spAutoFit/>
          </a:bodyPr>
          <a:lstStyle/>
          <a:p>
            <a:pPr algn="ctr"/>
            <a:fld id="{2EEF1883-7A0E-4F66-9932-E581691AD397}" type="slidenum">
              <a:rPr lang="zh-CN" altLang="en-US" sz="800" b="0" smtClean="0">
                <a:solidFill>
                  <a:schemeClr val="bg1"/>
                </a:solidFill>
                <a:latin typeface="微软雅黑 Light" panose="020B0502040204020203" pitchFamily="34" charset="-122"/>
                <a:ea typeface="微软雅黑 Light" panose="020B0502040204020203" pitchFamily="34" charset="-122"/>
              </a:rPr>
            </a:fld>
            <a:r>
              <a:rPr lang="zh-CN" altLang="en-US" sz="800" b="0" dirty="0">
                <a:solidFill>
                  <a:schemeClr val="bg1"/>
                </a:solidFill>
                <a:latin typeface="微软雅黑 Light" panose="020B0502040204020203" pitchFamily="34" charset="-122"/>
                <a:ea typeface="微软雅黑 Light" panose="020B0502040204020203" pitchFamily="34" charset="-122"/>
              </a:rPr>
              <a:t> </a:t>
            </a:r>
            <a:endParaRPr lang="zh-CN" altLang="en-US" sz="800" b="0" dirty="0">
              <a:solidFill>
                <a:schemeClr val="bg1"/>
              </a:solidFill>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609600" y="274638"/>
            <a:ext cx="10972800" cy="1143000"/>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3075" name="Rectangle 3"/>
          <p:cNvSpPr>
            <a:spLocks noGrp="1" noChangeArrowheads="1"/>
          </p:cNvSpPr>
          <p:nvPr>
            <p:ph type="body" idx="1"/>
          </p:nvPr>
        </p:nvSpPr>
        <p:spPr bwMode="auto">
          <a:xfrm>
            <a:off x="609600" y="1600201"/>
            <a:ext cx="10972800" cy="4525963"/>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1" name="Rectangle 4"/>
          <p:cNvSpPr>
            <a:spLocks noGrp="1" noChangeArrowheads="1"/>
          </p:cNvSpPr>
          <p:nvPr>
            <p:ph type="dt" sz="half" idx="2"/>
          </p:nvPr>
        </p:nvSpPr>
        <p:spPr bwMode="auto">
          <a:xfrm>
            <a:off x="4464051" y="6237288"/>
            <a:ext cx="2844800" cy="476250"/>
          </a:xfrm>
          <a:prstGeom prst="rect">
            <a:avLst/>
          </a:prstGeom>
          <a:ln>
            <a:miter lim="800000"/>
          </a:ln>
        </p:spPr>
        <p:txBody>
          <a:bodyPr vert="horz" wrap="square" lIns="91440" tIns="45720" rIns="91440" bIns="45720" numCol="1" anchor="t" anchorCtr="0" compatLnSpc="1"/>
          <a:lstStyle>
            <a:lvl1pPr>
              <a:defRPr sz="1400" b="0">
                <a:solidFill>
                  <a:schemeClr val="tx1"/>
                </a:solidFill>
                <a:latin typeface="Arial" panose="020B0604020202020204" pitchFamily="34" charset="0"/>
                <a:ea typeface="宋体" panose="02010600030101010101" pitchFamily="2" charset="-122"/>
              </a:defRPr>
            </a:lvl1pPr>
          </a:lstStyle>
          <a:p>
            <a:pPr fontAlgn="base">
              <a:spcBef>
                <a:spcPct val="0"/>
              </a:spcBef>
              <a:spcAft>
                <a:spcPct val="0"/>
              </a:spcAft>
              <a:defRPr/>
            </a:pPr>
            <a:endParaRPr lang="en-US" altLang="zh-CN">
              <a:solidFill>
                <a:srgbClr val="000000"/>
              </a:solidFill>
            </a:endParaRPr>
          </a:p>
        </p:txBody>
      </p:sp>
      <p:sp>
        <p:nvSpPr>
          <p:cNvPr id="12" name="Rectangle 5"/>
          <p:cNvSpPr>
            <a:spLocks noGrp="1" noChangeArrowheads="1"/>
          </p:cNvSpPr>
          <p:nvPr>
            <p:ph type="ftr" sz="quarter" idx="3"/>
          </p:nvPr>
        </p:nvSpPr>
        <p:spPr bwMode="auto">
          <a:xfrm>
            <a:off x="8015817" y="6237288"/>
            <a:ext cx="3860800" cy="476250"/>
          </a:xfrm>
          <a:prstGeom prst="rect">
            <a:avLst/>
          </a:prstGeom>
          <a:ln>
            <a:miter lim="800000"/>
          </a:ln>
        </p:spPr>
        <p:txBody>
          <a:bodyPr vert="horz" wrap="square" lIns="91440" tIns="45720" rIns="91440" bIns="45720" numCol="1" anchor="t" anchorCtr="0" compatLnSpc="1"/>
          <a:lstStyle>
            <a:lvl1pPr algn="ctr">
              <a:defRPr sz="1400" b="0">
                <a:solidFill>
                  <a:schemeClr val="tx1"/>
                </a:solidFill>
                <a:latin typeface="Arial" panose="020B0604020202020204" pitchFamily="34" charset="0"/>
                <a:ea typeface="宋体" panose="02010600030101010101" pitchFamily="2" charset="-122"/>
              </a:defRPr>
            </a:lvl1pPr>
          </a:lstStyle>
          <a:p>
            <a:pPr fontAlgn="base">
              <a:spcBef>
                <a:spcPct val="0"/>
              </a:spcBef>
              <a:spcAft>
                <a:spcPct val="0"/>
              </a:spcAft>
              <a:defRPr/>
            </a:pPr>
            <a:endParaRPr lang="en-US" altLang="zh-CN">
              <a:solidFill>
                <a:srgbClr val="000000"/>
              </a:solidFill>
            </a:endParaRPr>
          </a:p>
        </p:txBody>
      </p:sp>
      <p:sp>
        <p:nvSpPr>
          <p:cNvPr id="13" name="Rectangle 6"/>
          <p:cNvSpPr>
            <a:spLocks noGrp="1" noChangeArrowheads="1"/>
          </p:cNvSpPr>
          <p:nvPr>
            <p:ph type="sldNum" sz="quarter" idx="4"/>
          </p:nvPr>
        </p:nvSpPr>
        <p:spPr bwMode="auto">
          <a:xfrm>
            <a:off x="624417" y="6237288"/>
            <a:ext cx="2844800" cy="476250"/>
          </a:xfrm>
          <a:prstGeom prst="rect">
            <a:avLst/>
          </a:prstGeom>
          <a:ln>
            <a:miter lim="800000"/>
          </a:ln>
        </p:spPr>
        <p:txBody>
          <a:bodyPr vert="horz" wrap="square" lIns="91440" tIns="45720" rIns="91440" bIns="45720" numCol="1" anchor="t" anchorCtr="0" compatLnSpc="1"/>
          <a:lstStyle>
            <a:lvl1pPr algn="l">
              <a:defRPr sz="1400" b="0">
                <a:solidFill>
                  <a:schemeClr val="tx1"/>
                </a:solidFill>
                <a:latin typeface="Arial" panose="020B0604020202020204" pitchFamily="34" charset="0"/>
                <a:ea typeface="宋体" panose="02010600030101010101" pitchFamily="2" charset="-122"/>
              </a:defRPr>
            </a:lvl1pPr>
          </a:lstStyle>
          <a:p>
            <a:pPr fontAlgn="base">
              <a:spcBef>
                <a:spcPct val="0"/>
              </a:spcBef>
              <a:spcAft>
                <a:spcPct val="0"/>
              </a:spcAft>
              <a:defRPr/>
            </a:pPr>
            <a:fld id="{BCE6FAF8-B0F8-4448-82D8-F5352549CB9A}" type="slidenum">
              <a:rPr lang="en-US" altLang="zh-CN" smtClean="0">
                <a:solidFill>
                  <a:srgbClr val="000000"/>
                </a:solidFill>
              </a:rPr>
            </a:fld>
            <a:r>
              <a:rPr lang="en-US" altLang="zh-CN">
                <a:solidFill>
                  <a:srgbClr val="000000"/>
                </a:solidFill>
              </a:rPr>
              <a:t> </a:t>
            </a:r>
            <a:endParaRPr lang="en-US" altLang="zh-CN" dirty="0">
              <a:solidFill>
                <a:srgbClr val="000000"/>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13.xml.rels><?xml version="1.0" encoding="UTF-8" standalone="yes"?>
<Relationships xmlns="http://schemas.openxmlformats.org/package/2006/relationships"><Relationship Id="rId9" Type="http://schemas.openxmlformats.org/officeDocument/2006/relationships/image" Target="../media/image26.png"/><Relationship Id="rId8" Type="http://schemas.openxmlformats.org/officeDocument/2006/relationships/image" Target="../media/image25.png"/><Relationship Id="rId7" Type="http://schemas.openxmlformats.org/officeDocument/2006/relationships/image" Target="../media/image24.png"/><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 Id="rId3" Type="http://schemas.openxmlformats.org/officeDocument/2006/relationships/image" Target="../media/image20.png"/><Relationship Id="rId2" Type="http://schemas.openxmlformats.org/officeDocument/2006/relationships/image" Target="../media/image19.png"/><Relationship Id="rId12" Type="http://schemas.openxmlformats.org/officeDocument/2006/relationships/slideLayout" Target="../slideLayouts/slideLayout3.xml"/><Relationship Id="rId11" Type="http://schemas.openxmlformats.org/officeDocument/2006/relationships/image" Target="../media/image28.png"/><Relationship Id="rId10" Type="http://schemas.openxmlformats.org/officeDocument/2006/relationships/image" Target="../media/image27.png"/><Relationship Id="rId1" Type="http://schemas.openxmlformats.org/officeDocument/2006/relationships/image" Target="../media/image18.png"/></Relationships>
</file>

<file path=ppt/slides/_rels/slide14.xml.rels><?xml version="1.0" encoding="UTF-8" standalone="yes"?>
<Relationships xmlns="http://schemas.openxmlformats.org/package/2006/relationships"><Relationship Id="rId9" Type="http://schemas.openxmlformats.org/officeDocument/2006/relationships/image" Target="../media/image36.jpeg"/><Relationship Id="rId8" Type="http://schemas.openxmlformats.org/officeDocument/2006/relationships/image" Target="../media/image35.jpeg"/><Relationship Id="rId7" Type="http://schemas.openxmlformats.org/officeDocument/2006/relationships/image" Target="../media/image34.jpeg"/><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0" Type="http://schemas.openxmlformats.org/officeDocument/2006/relationships/slideLayout" Target="../slideLayouts/slideLayout3.xml"/><Relationship Id="rId1" Type="http://schemas.openxmlformats.org/officeDocument/2006/relationships/image" Target="../media/image21.jpeg"/></Relationships>
</file>

<file path=ppt/slides/_rels/slide15.xml.rels><?xml version="1.0" encoding="UTF-8" standalone="yes"?>
<Relationships xmlns="http://schemas.openxmlformats.org/package/2006/relationships"><Relationship Id="rId9" Type="http://schemas.openxmlformats.org/officeDocument/2006/relationships/tags" Target="../tags/tag13.xml"/><Relationship Id="rId8" Type="http://schemas.openxmlformats.org/officeDocument/2006/relationships/tags" Target="../tags/tag12.xml"/><Relationship Id="rId7" Type="http://schemas.openxmlformats.org/officeDocument/2006/relationships/tags" Target="../tags/tag11.xml"/><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0" Type="http://schemas.openxmlformats.org/officeDocument/2006/relationships/notesSlide" Target="../notesSlides/notesSlide7.xml"/><Relationship Id="rId2" Type="http://schemas.openxmlformats.org/officeDocument/2006/relationships/tags" Target="../tags/tag6.xml"/><Relationship Id="rId19" Type="http://schemas.openxmlformats.org/officeDocument/2006/relationships/slideLayout" Target="../slideLayouts/slideLayout2.xml"/><Relationship Id="rId18" Type="http://schemas.openxmlformats.org/officeDocument/2006/relationships/image" Target="../media/image37.png"/><Relationship Id="rId17" Type="http://schemas.openxmlformats.org/officeDocument/2006/relationships/tags" Target="../tags/tag21.xml"/><Relationship Id="rId16" Type="http://schemas.openxmlformats.org/officeDocument/2006/relationships/tags" Target="../tags/tag20.xml"/><Relationship Id="rId15" Type="http://schemas.openxmlformats.org/officeDocument/2006/relationships/tags" Target="../tags/tag19.xml"/><Relationship Id="rId14" Type="http://schemas.openxmlformats.org/officeDocument/2006/relationships/tags" Target="../tags/tag18.xml"/><Relationship Id="rId13" Type="http://schemas.openxmlformats.org/officeDocument/2006/relationships/tags" Target="../tags/tag17.xml"/><Relationship Id="rId12" Type="http://schemas.openxmlformats.org/officeDocument/2006/relationships/tags" Target="../tags/tag16.xml"/><Relationship Id="rId11" Type="http://schemas.openxmlformats.org/officeDocument/2006/relationships/tags" Target="../tags/tag15.xml"/><Relationship Id="rId10" Type="http://schemas.openxmlformats.org/officeDocument/2006/relationships/tags" Target="../tags/tag14.xml"/><Relationship Id="rId1" Type="http://schemas.openxmlformats.org/officeDocument/2006/relationships/tags" Target="../tags/tag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tags" Target="../tags/tag2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3.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tags" Target="../tags/tag2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9" Type="http://schemas.openxmlformats.org/officeDocument/2006/relationships/image" Target="../media/image51.png"/><Relationship Id="rId8" Type="http://schemas.openxmlformats.org/officeDocument/2006/relationships/image" Target="../media/image50.png"/><Relationship Id="rId7" Type="http://schemas.openxmlformats.org/officeDocument/2006/relationships/image" Target="../media/image49.png"/><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 Id="rId3" Type="http://schemas.openxmlformats.org/officeDocument/2006/relationships/image" Target="../media/image45.png"/><Relationship Id="rId2" Type="http://schemas.openxmlformats.org/officeDocument/2006/relationships/image" Target="../media/image44.png"/><Relationship Id="rId11" Type="http://schemas.openxmlformats.org/officeDocument/2006/relationships/notesSlide" Target="../notesSlides/notesSlide12.xml"/><Relationship Id="rId10" Type="http://schemas.openxmlformats.org/officeDocument/2006/relationships/slideLayout" Target="../slideLayouts/slideLayout3.xml"/><Relationship Id="rId1" Type="http://schemas.openxmlformats.org/officeDocument/2006/relationships/image" Target="../media/image43.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3.xml"/><Relationship Id="rId2" Type="http://schemas.openxmlformats.org/officeDocument/2006/relationships/tags" Target="../tags/tag25.xml"/><Relationship Id="rId1" Type="http://schemas.openxmlformats.org/officeDocument/2006/relationships/tags" Target="../tags/tag2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3.xml"/><Relationship Id="rId2" Type="http://schemas.openxmlformats.org/officeDocument/2006/relationships/tags" Target="../tags/tag27.xml"/><Relationship Id="rId1" Type="http://schemas.openxmlformats.org/officeDocument/2006/relationships/tags" Target="../tags/tag26.xml"/></Relationships>
</file>

<file path=ppt/slides/_rels/slide24.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59.jpeg"/><Relationship Id="rId7" Type="http://schemas.openxmlformats.org/officeDocument/2006/relationships/image" Target="../media/image58.png"/><Relationship Id="rId6" Type="http://schemas.openxmlformats.org/officeDocument/2006/relationships/image" Target="../media/image57.jpeg"/><Relationship Id="rId5" Type="http://schemas.openxmlformats.org/officeDocument/2006/relationships/image" Target="../media/image56.png"/><Relationship Id="rId4" Type="http://schemas.openxmlformats.org/officeDocument/2006/relationships/image" Target="../media/image55.jpeg"/><Relationship Id="rId3" Type="http://schemas.openxmlformats.org/officeDocument/2006/relationships/image" Target="../media/image54.jpeg"/><Relationship Id="rId2" Type="http://schemas.openxmlformats.org/officeDocument/2006/relationships/image" Target="../media/image53.jpeg"/><Relationship Id="rId10" Type="http://schemas.openxmlformats.org/officeDocument/2006/relationships/notesSlide" Target="../notesSlides/notesSlide16.xml"/><Relationship Id="rId1" Type="http://schemas.openxmlformats.org/officeDocument/2006/relationships/image" Target="../media/image52.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1.png"/><Relationship Id="rId1" Type="http://schemas.openxmlformats.org/officeDocument/2006/relationships/image" Target="../media/image60.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3.xml"/><Relationship Id="rId4" Type="http://schemas.openxmlformats.org/officeDocument/2006/relationships/image" Target="../media/image7.jpe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12.GIF"/><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 Id="rId3" Type="http://schemas.openxmlformats.org/officeDocument/2006/relationships/tags" Target="../tags/tag2.xml"/><Relationship Id="rId2" Type="http://schemas.openxmlformats.org/officeDocument/2006/relationships/image" Target="../media/image8.png"/><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tags" Target="../tags/tag3.xml"/><Relationship Id="rId2" Type="http://schemas.openxmlformats.org/officeDocument/2006/relationships/image" Target="../media/image13.emf"/><Relationship Id="rId1"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7.jpeg"/><Relationship Id="rId1" Type="http://schemas.openxmlformats.org/officeDocument/2006/relationships/image" Target="../media/image16.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965911" y="1804831"/>
            <a:ext cx="10260177" cy="1928814"/>
          </a:xfrm>
        </p:spPr>
        <p:txBody>
          <a:bodyPr/>
          <a:lstStyle/>
          <a:p>
            <a:pPr>
              <a:lnSpc>
                <a:spcPct val="130000"/>
              </a:lnSpc>
              <a:spcBef>
                <a:spcPts val="1800"/>
              </a:spcBef>
              <a:defRPr/>
            </a:pPr>
            <a:r>
              <a:rPr lang="zh-CN" altLang="en-US" sz="4000" dirty="0">
                <a:solidFill>
                  <a:srgbClr val="2D2D8A"/>
                </a:solidFill>
                <a:effectLst/>
                <a:latin typeface="微软雅黑" panose="020B0503020204020204" pitchFamily="34" charset="-122"/>
                <a:ea typeface="微软雅黑" panose="020B0503020204020204" pitchFamily="34" charset="-122"/>
              </a:rPr>
              <a:t>汽柴油及航空燃油近红外光谱快检装置</a:t>
            </a:r>
            <a:br>
              <a:rPr lang="zh-CN" altLang="en-US" sz="4000" dirty="0">
                <a:solidFill>
                  <a:srgbClr val="2D2D8A"/>
                </a:solidFill>
                <a:effectLst/>
                <a:latin typeface="微软雅黑" panose="020B0503020204020204" pitchFamily="34" charset="-122"/>
                <a:ea typeface="微软雅黑" panose="020B0503020204020204" pitchFamily="34" charset="-122"/>
              </a:rPr>
            </a:br>
            <a:r>
              <a:rPr lang="zh-CN" altLang="en-US" sz="4000" dirty="0">
                <a:solidFill>
                  <a:srgbClr val="2D2D8A"/>
                </a:solidFill>
                <a:effectLst/>
                <a:latin typeface="微软雅黑" panose="020B0503020204020204" pitchFamily="34" charset="-122"/>
                <a:ea typeface="微软雅黑" panose="020B0503020204020204" pitchFamily="34" charset="-122"/>
              </a:rPr>
              <a:t>及标准物质能力建设</a:t>
            </a:r>
            <a:endParaRPr lang="zh-CN" altLang="en-US" sz="4000" dirty="0">
              <a:solidFill>
                <a:srgbClr val="2D2D8A"/>
              </a:solidFill>
              <a:effectLst/>
              <a:latin typeface="微软雅黑" panose="020B0503020204020204" pitchFamily="34" charset="-122"/>
              <a:ea typeface="微软雅黑" panose="020B0503020204020204" pitchFamily="34" charset="-122"/>
            </a:endParaRPr>
          </a:p>
        </p:txBody>
      </p:sp>
      <p:sp>
        <p:nvSpPr>
          <p:cNvPr id="19459" name="副标题 2"/>
          <p:cNvSpPr>
            <a:spLocks noGrp="1"/>
          </p:cNvSpPr>
          <p:nvPr>
            <p:ph type="subTitle" idx="1"/>
          </p:nvPr>
        </p:nvSpPr>
        <p:spPr>
          <a:xfrm>
            <a:off x="3636281" y="4330974"/>
            <a:ext cx="6877793" cy="1152128"/>
          </a:xfrm>
        </p:spPr>
        <p:txBody>
          <a:bodyPr/>
          <a:lstStyle/>
          <a:p>
            <a:pPr algn="l">
              <a:lnSpc>
                <a:spcPct val="150000"/>
              </a:lnSpc>
              <a:spcBef>
                <a:spcPts val="600"/>
              </a:spcBef>
            </a:pPr>
            <a:r>
              <a:rPr lang="zh-CN" altLang="en-US" sz="2400" dirty="0">
                <a:solidFill>
                  <a:srgbClr val="2D2D8A"/>
                </a:solidFill>
                <a:latin typeface="微软雅黑" panose="020B0503020204020204" pitchFamily="34" charset="-122"/>
                <a:ea typeface="微软雅黑" panose="020B0503020204020204" pitchFamily="34" charset="-122"/>
              </a:rPr>
              <a:t>汇报人：    </a:t>
            </a:r>
            <a:r>
              <a:rPr lang="zh-CN" altLang="en-US" sz="2400" dirty="0">
                <a:solidFill>
                  <a:schemeClr val="tx1"/>
                </a:solidFill>
                <a:latin typeface="微软雅黑" panose="020B0503020204020204" pitchFamily="34" charset="-122"/>
                <a:ea typeface="微软雅黑" panose="020B0503020204020204" pitchFamily="34" charset="-122"/>
              </a:rPr>
              <a:t>李   琪   </a:t>
            </a:r>
            <a:endParaRPr lang="en-US" altLang="zh-CN" sz="2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a:p>
            <a:pPr algn="l">
              <a:lnSpc>
                <a:spcPct val="150000"/>
              </a:lnSpc>
              <a:spcBef>
                <a:spcPts val="600"/>
              </a:spcBef>
            </a:pPr>
            <a:r>
              <a:rPr lang="zh-CN" altLang="en-US" sz="2400" dirty="0">
                <a:solidFill>
                  <a:srgbClr val="2D2D8A"/>
                </a:solidFill>
                <a:latin typeface="微软雅黑" panose="020B0503020204020204" pitchFamily="34" charset="-122"/>
                <a:ea typeface="微软雅黑" panose="020B0503020204020204" pitchFamily="34" charset="-122"/>
                <a:sym typeface="微软雅黑" panose="020B0503020204020204" pitchFamily="34" charset="-122"/>
              </a:rPr>
              <a:t>申请单位： </a:t>
            </a:r>
            <a:r>
              <a:rPr lang="zh-CN" altLang="en-US" sz="2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环境中心油品室</a:t>
            </a:r>
            <a:endParaRPr lang="en-US" altLang="zh-CN" sz="2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a:p>
            <a:pPr algn="l">
              <a:lnSpc>
                <a:spcPct val="150000"/>
              </a:lnSpc>
              <a:spcBef>
                <a:spcPts val="600"/>
              </a:spcBef>
            </a:pPr>
            <a:r>
              <a:rPr lang="zh-CN" altLang="en-US" sz="2400" dirty="0">
                <a:solidFill>
                  <a:srgbClr val="2D2D8A"/>
                </a:solidFill>
                <a:latin typeface="微软雅黑" panose="020B0503020204020204" pitchFamily="34" charset="-122"/>
                <a:ea typeface="微软雅黑" panose="020B0503020204020204" pitchFamily="34" charset="-122"/>
                <a:sym typeface="微软雅黑" panose="020B0503020204020204" pitchFamily="34" charset="-122"/>
              </a:rPr>
              <a:t>汇报日期： </a:t>
            </a:r>
            <a:r>
              <a:rPr lang="en-US" altLang="zh-CN" sz="2400" dirty="0">
                <a:solidFill>
                  <a:srgbClr val="2D2D8A"/>
                </a:solidFill>
                <a:latin typeface="微软雅黑" panose="020B0503020204020204" pitchFamily="34" charset="-122"/>
                <a:ea typeface="微软雅黑" panose="020B0503020204020204" pitchFamily="34" charset="-122"/>
                <a:sym typeface="微软雅黑" panose="020B0503020204020204" pitchFamily="34" charset="-122"/>
              </a:rPr>
              <a:t>2022</a:t>
            </a:r>
            <a:r>
              <a:rPr lang="zh-CN" altLang="en-US" sz="2400" dirty="0">
                <a:solidFill>
                  <a:srgbClr val="2D2D8A"/>
                </a:solidFill>
                <a:latin typeface="微软雅黑" panose="020B0503020204020204" pitchFamily="34" charset="-122"/>
                <a:ea typeface="微软雅黑" panose="020B0503020204020204" pitchFamily="34" charset="-122"/>
                <a:sym typeface="微软雅黑" panose="020B0503020204020204" pitchFamily="34" charset="-122"/>
              </a:rPr>
              <a:t>年</a:t>
            </a:r>
            <a:r>
              <a:rPr lang="en-US" altLang="zh-CN" sz="2400" dirty="0">
                <a:solidFill>
                  <a:srgbClr val="2D2D8A"/>
                </a:solidFill>
                <a:latin typeface="微软雅黑" panose="020B0503020204020204" pitchFamily="34" charset="-122"/>
                <a:ea typeface="微软雅黑" panose="020B0503020204020204" pitchFamily="34" charset="-122"/>
                <a:sym typeface="微软雅黑" panose="020B0503020204020204" pitchFamily="34" charset="-122"/>
              </a:rPr>
              <a:t>6</a:t>
            </a:r>
            <a:r>
              <a:rPr lang="zh-CN" altLang="en-US" sz="2400" dirty="0">
                <a:solidFill>
                  <a:srgbClr val="2D2D8A"/>
                </a:solidFill>
                <a:latin typeface="微软雅黑" panose="020B0503020204020204" pitchFamily="34" charset="-122"/>
                <a:ea typeface="微软雅黑" panose="020B0503020204020204" pitchFamily="34" charset="-122"/>
                <a:sym typeface="微软雅黑" panose="020B0503020204020204" pitchFamily="34" charset="-122"/>
              </a:rPr>
              <a:t>月</a:t>
            </a:r>
            <a:endParaRPr lang="en-US" altLang="zh-CN" sz="2400" dirty="0">
              <a:solidFill>
                <a:srgbClr val="2D2D8A"/>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 y="531908"/>
            <a:ext cx="4217670" cy="461665"/>
          </a:xfrm>
          <a:prstGeom prst="rect">
            <a:avLst/>
          </a:prstGeom>
        </p:spPr>
        <p:txBody>
          <a:bodyPr wrap="square">
            <a:spAutoFit/>
          </a:bodyPr>
          <a:lstStyle/>
          <a:p>
            <a:pPr lvl="0" fontAlgn="base">
              <a:spcBef>
                <a:spcPct val="0"/>
              </a:spcBef>
              <a:spcAft>
                <a:spcPct val="0"/>
              </a:spcAft>
              <a:defRPr/>
            </a:pPr>
            <a:r>
              <a:rPr lang="zh-CN" altLang="en-US" sz="2400" b="1" dirty="0">
                <a:solidFill>
                  <a:srgbClr val="FF0000"/>
                </a:solidFill>
                <a:latin typeface="微软雅黑" panose="020B0503020204020204" pitchFamily="34" charset="-122"/>
                <a:ea typeface="微软雅黑" panose="020B0503020204020204" pitchFamily="34" charset="-122"/>
              </a:rPr>
              <a:t>  质量技术基础能力建设专项 </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106500" name="AutoShape 4" descr="https://timgsa.baidu.com/timg?image&amp;quality=80&amp;size=b9999_10000&amp;sec=1484113286567&amp;di=b1aafe20b12f9ac4c90b7adb5607a919&amp;imgtype=0&amp;src=http%3A%2F%2Fs4.sinaimg.cn%2Fmw690%2F005Svp5zzy6PyrC3RKjf3%26690"/>
          <p:cNvSpPr>
            <a:spLocks noChangeAspect="1" noChangeArrowheads="1"/>
          </p:cNvSpPr>
          <p:nvPr/>
        </p:nvSpPr>
        <p:spPr bwMode="auto">
          <a:xfrm>
            <a:off x="1679575" y="-1608138"/>
            <a:ext cx="4762500" cy="3362326"/>
          </a:xfrm>
          <a:prstGeom prst="rect">
            <a:avLst/>
          </a:prstGeom>
          <a:noFill/>
        </p:spPr>
        <p:txBody>
          <a:bodyPr vert="horz" wrap="square" lIns="91440" tIns="45720" rIns="91440" bIns="45720" numCol="1" anchor="t" anchorCtr="0" compatLnSpc="1"/>
          <a:lstStyle/>
          <a:p>
            <a:pPr fontAlgn="base">
              <a:spcBef>
                <a:spcPct val="0"/>
              </a:spcBef>
              <a:spcAft>
                <a:spcPct val="0"/>
              </a:spcAft>
              <a:defRPr/>
            </a:pPr>
            <a:endParaRPr lang="zh-CN" altLang="en-US" sz="4800" b="1">
              <a:solidFill>
                <a:srgbClr val="FF0000"/>
              </a:solidFill>
              <a:latin typeface="黑体" panose="02010609060101010101" pitchFamily="2" charset="-122"/>
              <a:ea typeface="宋体" panose="02010600030101010101" pitchFamily="2" charset="-122"/>
            </a:endParaRPr>
          </a:p>
        </p:txBody>
      </p:sp>
    </p:spTree>
  </p:cSld>
  <p:clrMapOvr>
    <a:masterClrMapping/>
  </p:clrMapOvr>
  <p:transition advTm="9812"/>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标题 1"/>
          <p:cNvSpPr txBox="1"/>
          <p:nvPr/>
        </p:nvSpPr>
        <p:spPr>
          <a:xfrm>
            <a:off x="266700" y="229707"/>
            <a:ext cx="3520373" cy="418058"/>
          </a:xfrm>
          <a:prstGeom prst="rect">
            <a:avLst/>
          </a:prstGeom>
        </p:spPr>
        <p:txBody>
          <a:bodyPr/>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fontAlgn="auto" hangingPunct="1">
              <a:spcAft>
                <a:spcPts val="0"/>
              </a:spcAft>
              <a:defRPr/>
            </a:pPr>
            <a:r>
              <a:rPr lang="zh-CN" altLang="en-US" sz="3200" b="1" kern="0" dirty="0">
                <a:solidFill>
                  <a:schemeClr val="tx1"/>
                </a:solidFill>
                <a:latin typeface="微软雅黑" panose="020B0503020204020204" pitchFamily="34" charset="-122"/>
                <a:ea typeface="微软雅黑" panose="020B0503020204020204" pitchFamily="34" charset="-122"/>
              </a:rPr>
              <a:t>汇报提纲</a:t>
            </a:r>
            <a:endParaRPr lang="zh-CN" altLang="en-US" sz="3200" b="1" kern="0" dirty="0">
              <a:solidFill>
                <a:schemeClr val="tx1"/>
              </a:solidFill>
              <a:latin typeface="微软雅黑" panose="020B0503020204020204" pitchFamily="34" charset="-122"/>
              <a:ea typeface="微软雅黑" panose="020B0503020204020204" pitchFamily="34" charset="-122"/>
            </a:endParaRPr>
          </a:p>
        </p:txBody>
      </p:sp>
      <p:sp>
        <p:nvSpPr>
          <p:cNvPr id="16" name="TextBox 4"/>
          <p:cNvSpPr txBox="1">
            <a:spLocks noChangeArrowheads="1"/>
          </p:cNvSpPr>
          <p:nvPr/>
        </p:nvSpPr>
        <p:spPr bwMode="auto">
          <a:xfrm>
            <a:off x="4631043" y="1553757"/>
            <a:ext cx="3057247"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0" algn="dist" fontAlgn="base">
              <a:lnSpc>
                <a:spcPct val="150000"/>
              </a:lnSpc>
              <a:spcBef>
                <a:spcPct val="0"/>
              </a:spcBef>
              <a:spcAft>
                <a:spcPct val="0"/>
              </a:spcAft>
              <a:buNone/>
            </a:pPr>
            <a:r>
              <a:rPr lang="zh-CN" altLang="en-US" b="1" dirty="0">
                <a:solidFill>
                  <a:schemeClr val="accent2"/>
                </a:solidFill>
              </a:rPr>
              <a:t>背景与迫切性</a:t>
            </a:r>
            <a:endParaRPr lang="en-US" altLang="zh-CN" b="1" dirty="0">
              <a:solidFill>
                <a:schemeClr val="accent2"/>
              </a:solidFill>
            </a:endParaRPr>
          </a:p>
        </p:txBody>
      </p:sp>
      <p:sp>
        <p:nvSpPr>
          <p:cNvPr id="17" name="AutoShape 22"/>
          <p:cNvSpPr>
            <a:spLocks noChangeArrowheads="1"/>
          </p:cNvSpPr>
          <p:nvPr/>
        </p:nvSpPr>
        <p:spPr bwMode="auto">
          <a:xfrm>
            <a:off x="3823005" y="1760120"/>
            <a:ext cx="539750" cy="503238"/>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一</a:t>
            </a:r>
            <a:endPar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endParaRPr>
          </a:p>
        </p:txBody>
      </p:sp>
      <p:sp>
        <p:nvSpPr>
          <p:cNvPr id="30" name="AutoShape 22"/>
          <p:cNvSpPr>
            <a:spLocks noChangeArrowheads="1"/>
          </p:cNvSpPr>
          <p:nvPr/>
        </p:nvSpPr>
        <p:spPr bwMode="auto">
          <a:xfrm>
            <a:off x="3823005" y="2596734"/>
            <a:ext cx="539750" cy="503238"/>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二</a:t>
            </a:r>
            <a:endPar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endParaRPr>
          </a:p>
        </p:txBody>
      </p:sp>
      <p:sp>
        <p:nvSpPr>
          <p:cNvPr id="31" name="AutoShape 22"/>
          <p:cNvSpPr>
            <a:spLocks noChangeArrowheads="1"/>
          </p:cNvSpPr>
          <p:nvPr/>
        </p:nvSpPr>
        <p:spPr bwMode="auto">
          <a:xfrm>
            <a:off x="3823005" y="3433348"/>
            <a:ext cx="539750" cy="504825"/>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三</a:t>
            </a:r>
            <a:endParaRPr lang="zh-CN" altLang="en-US" sz="3200" b="1" kern="0"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endParaRPr>
          </a:p>
        </p:txBody>
      </p:sp>
      <p:sp>
        <p:nvSpPr>
          <p:cNvPr id="32" name="AutoShape 22"/>
          <p:cNvSpPr>
            <a:spLocks noChangeArrowheads="1"/>
          </p:cNvSpPr>
          <p:nvPr/>
        </p:nvSpPr>
        <p:spPr bwMode="auto">
          <a:xfrm>
            <a:off x="3823005" y="4272417"/>
            <a:ext cx="539750" cy="503238"/>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四</a:t>
            </a:r>
            <a:endPar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endParaRPr>
          </a:p>
        </p:txBody>
      </p:sp>
      <p:sp>
        <p:nvSpPr>
          <p:cNvPr id="34" name="矩形 15"/>
          <p:cNvSpPr>
            <a:spLocks noChangeArrowheads="1"/>
          </p:cNvSpPr>
          <p:nvPr/>
        </p:nvSpPr>
        <p:spPr bwMode="auto">
          <a:xfrm>
            <a:off x="4631043" y="3130027"/>
            <a:ext cx="3057247"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fontAlgn="base">
              <a:lnSpc>
                <a:spcPct val="150000"/>
              </a:lnSpc>
              <a:spcBef>
                <a:spcPct val="0"/>
              </a:spcBef>
              <a:spcAft>
                <a:spcPct val="0"/>
              </a:spcAft>
              <a:buNone/>
              <a:defRPr/>
            </a:pPr>
            <a:r>
              <a:rPr lang="zh-CN" altLang="en-US" b="1" dirty="0">
                <a:solidFill>
                  <a:srgbClr val="FF0000"/>
                </a:solidFill>
              </a:rPr>
              <a:t>技术方案与指标</a:t>
            </a:r>
            <a:endParaRPr lang="zh-CN" altLang="en-US" b="1" dirty="0">
              <a:solidFill>
                <a:srgbClr val="FF0000"/>
              </a:solidFill>
            </a:endParaRPr>
          </a:p>
        </p:txBody>
      </p:sp>
      <p:sp>
        <p:nvSpPr>
          <p:cNvPr id="35" name="AutoShape 22"/>
          <p:cNvSpPr>
            <a:spLocks noChangeArrowheads="1"/>
          </p:cNvSpPr>
          <p:nvPr/>
        </p:nvSpPr>
        <p:spPr bwMode="auto">
          <a:xfrm>
            <a:off x="3823005" y="5105008"/>
            <a:ext cx="539750" cy="503237"/>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五</a:t>
            </a:r>
            <a:endPar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endParaRPr>
          </a:p>
        </p:txBody>
      </p:sp>
      <p:sp>
        <p:nvSpPr>
          <p:cNvPr id="36" name="矩形 21"/>
          <p:cNvSpPr>
            <a:spLocks noChangeArrowheads="1"/>
          </p:cNvSpPr>
          <p:nvPr/>
        </p:nvSpPr>
        <p:spPr bwMode="auto">
          <a:xfrm>
            <a:off x="4631044" y="4825329"/>
            <a:ext cx="3057246"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0" algn="dist" fontAlgn="base">
              <a:lnSpc>
                <a:spcPct val="150000"/>
              </a:lnSpc>
              <a:spcBef>
                <a:spcPct val="0"/>
              </a:spcBef>
              <a:spcAft>
                <a:spcPct val="0"/>
              </a:spcAft>
              <a:buNone/>
            </a:pPr>
            <a:r>
              <a:rPr lang="zh-CN" altLang="en-US" b="1" dirty="0">
                <a:solidFill>
                  <a:srgbClr val="2D2D8A"/>
                </a:solidFill>
              </a:rPr>
              <a:t>预算与应用</a:t>
            </a:r>
            <a:r>
              <a:rPr lang="zh-CN" altLang="en-US" b="1" dirty="0">
                <a:solidFill>
                  <a:srgbClr val="2D2D8A"/>
                </a:solidFill>
              </a:rPr>
              <a:t>展望</a:t>
            </a:r>
            <a:endParaRPr lang="zh-CN" altLang="en-US" b="1" dirty="0">
              <a:solidFill>
                <a:srgbClr val="2D2D8A"/>
              </a:solidFill>
            </a:endParaRPr>
          </a:p>
        </p:txBody>
      </p:sp>
      <p:sp>
        <p:nvSpPr>
          <p:cNvPr id="38" name="矩形 21"/>
          <p:cNvSpPr>
            <a:spLocks noChangeArrowheads="1"/>
          </p:cNvSpPr>
          <p:nvPr/>
        </p:nvSpPr>
        <p:spPr bwMode="auto">
          <a:xfrm>
            <a:off x="4631044" y="4004268"/>
            <a:ext cx="3057246"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0" algn="dist" fontAlgn="base">
              <a:lnSpc>
                <a:spcPct val="150000"/>
              </a:lnSpc>
              <a:spcBef>
                <a:spcPct val="0"/>
              </a:spcBef>
              <a:spcAft>
                <a:spcPct val="0"/>
              </a:spcAft>
              <a:buNone/>
            </a:pPr>
            <a:r>
              <a:rPr lang="zh-CN" altLang="en-US" b="1" dirty="0">
                <a:solidFill>
                  <a:srgbClr val="2D2D8A"/>
                </a:solidFill>
              </a:rPr>
              <a:t>项目研究基础</a:t>
            </a:r>
            <a:endParaRPr lang="zh-CN" altLang="en-US" b="1" dirty="0">
              <a:solidFill>
                <a:srgbClr val="2D2D8A"/>
              </a:solidFill>
            </a:endParaRPr>
          </a:p>
        </p:txBody>
      </p:sp>
      <p:sp>
        <p:nvSpPr>
          <p:cNvPr id="22" name="矩形 13"/>
          <p:cNvSpPr>
            <a:spLocks noChangeArrowheads="1"/>
          </p:cNvSpPr>
          <p:nvPr/>
        </p:nvSpPr>
        <p:spPr bwMode="auto">
          <a:xfrm>
            <a:off x="4630420" y="2312035"/>
            <a:ext cx="305879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0" algn="dist" fontAlgn="base">
              <a:lnSpc>
                <a:spcPct val="150000"/>
              </a:lnSpc>
              <a:spcBef>
                <a:spcPct val="0"/>
              </a:spcBef>
              <a:spcAft>
                <a:spcPct val="0"/>
              </a:spcAft>
              <a:buNone/>
            </a:pPr>
            <a:r>
              <a:rPr lang="zh-CN" altLang="en-US" b="1" dirty="0">
                <a:solidFill>
                  <a:srgbClr val="2D2D8A"/>
                </a:solidFill>
              </a:rPr>
              <a:t>预期提升效果</a:t>
            </a:r>
            <a:endParaRPr lang="zh-CN" altLang="en-US" b="1" dirty="0">
              <a:solidFill>
                <a:srgbClr val="2D2D8A"/>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3"/>
          <p:cNvSpPr/>
          <p:nvPr/>
        </p:nvSpPr>
        <p:spPr>
          <a:xfrm>
            <a:off x="1479883" y="1623955"/>
            <a:ext cx="9456821" cy="3610090"/>
          </a:xfrm>
          <a:prstGeom prst="roundRect">
            <a:avLst>
              <a:gd name="adj" fmla="val 12465"/>
            </a:avLst>
          </a:prstGeom>
          <a:solidFill>
            <a:srgbClr val="B9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2" name="标题 1"/>
          <p:cNvSpPr txBox="1"/>
          <p:nvPr/>
        </p:nvSpPr>
        <p:spPr>
          <a:xfrm>
            <a:off x="266700" y="229707"/>
            <a:ext cx="3520373" cy="418058"/>
          </a:xfrm>
          <a:prstGeom prst="rect">
            <a:avLst/>
          </a:prstGeom>
        </p:spPr>
        <p:txBody>
          <a:bodyPr/>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fontAlgn="auto" hangingPunct="1">
              <a:spcAft>
                <a:spcPts val="0"/>
              </a:spcAft>
              <a:defRPr/>
            </a:pPr>
            <a:r>
              <a:rPr lang="zh-CN" altLang="en-US" sz="3200" b="1" kern="0" dirty="0">
                <a:solidFill>
                  <a:schemeClr val="tx1"/>
                </a:solidFill>
                <a:latin typeface="微软雅黑" panose="020B0503020204020204" pitchFamily="34" charset="-122"/>
                <a:ea typeface="微软雅黑" panose="020B0503020204020204" pitchFamily="34" charset="-122"/>
              </a:rPr>
              <a:t>研究目标</a:t>
            </a:r>
            <a:endParaRPr lang="zh-CN" altLang="en-US" sz="3200" b="1" kern="0" dirty="0">
              <a:solidFill>
                <a:schemeClr val="tx1"/>
              </a:solidFill>
              <a:latin typeface="微软雅黑" panose="020B0503020204020204" pitchFamily="34" charset="-122"/>
              <a:ea typeface="微软雅黑" panose="020B0503020204020204" pitchFamily="34" charset="-122"/>
            </a:endParaRPr>
          </a:p>
        </p:txBody>
      </p:sp>
      <p:sp>
        <p:nvSpPr>
          <p:cNvPr id="4" name="TextBox 3"/>
          <p:cNvSpPr txBox="1"/>
          <p:nvPr/>
        </p:nvSpPr>
        <p:spPr bwMode="auto">
          <a:xfrm>
            <a:off x="1696452" y="1948795"/>
            <a:ext cx="9456821" cy="138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marL="457200" indent="-457200" eaLnBrk="1" hangingPunct="1">
              <a:lnSpc>
                <a:spcPct val="150000"/>
              </a:lnSpc>
              <a:buClr>
                <a:srgbClr val="FF0000"/>
              </a:buClr>
              <a:buFont typeface="Wingdings" panose="05000000000000000000" pitchFamily="2" charset="2"/>
              <a:buChar char="v"/>
            </a:pPr>
            <a:r>
              <a:rPr lang="zh-CN" altLang="en-US" sz="2800" b="0" dirty="0">
                <a:latin typeface="微软雅黑" panose="020B0503020204020204" pitchFamily="34" charset="-122"/>
                <a:ea typeface="微软雅黑" panose="020B0503020204020204" pitchFamily="34" charset="-122"/>
                <a:cs typeface="Times New Roman" panose="02020603050405020304" pitchFamily="18" charset="0"/>
              </a:rPr>
              <a:t>在原型机基础上研究实用化、小型化，提升硬件波数分辨率、重复性和检测效率</a:t>
            </a:r>
            <a:endParaRPr lang="zh-CN" altLang="en-US" sz="2800" b="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TextBox 5"/>
          <p:cNvSpPr txBox="1"/>
          <p:nvPr/>
        </p:nvSpPr>
        <p:spPr bwMode="auto">
          <a:xfrm>
            <a:off x="1685657" y="3161647"/>
            <a:ext cx="9174480" cy="20300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marL="457200" indent="-457200" algn="l">
              <a:lnSpc>
                <a:spcPct val="150000"/>
              </a:lnSpc>
              <a:buClr>
                <a:srgbClr val="FF0000"/>
              </a:buClr>
              <a:buFont typeface="Wingdings" panose="05000000000000000000" pitchFamily="2" charset="2"/>
              <a:buChar char="v"/>
            </a:pPr>
            <a:r>
              <a:rPr lang="en-US" sz="2800" dirty="0">
                <a:latin typeface="微软雅黑" panose="020B0503020204020204" pitchFamily="34" charset="-122"/>
                <a:ea typeface="微软雅黑" panose="020B0503020204020204" pitchFamily="34" charset="-122"/>
                <a:sym typeface="+mn-ea"/>
              </a:rPr>
              <a:t>研制近红外光谱油品校准标准物质10种</a:t>
            </a:r>
            <a:endParaRPr lang="en-US" sz="2800" dirty="0">
              <a:latin typeface="微软雅黑" panose="020B0503020204020204" pitchFamily="34" charset="-122"/>
              <a:ea typeface="微软雅黑" panose="020B0503020204020204" pitchFamily="34" charset="-122"/>
              <a:sym typeface="+mn-ea"/>
            </a:endParaRPr>
          </a:p>
          <a:p>
            <a:pPr marL="457200" indent="-457200" algn="l">
              <a:lnSpc>
                <a:spcPct val="150000"/>
              </a:lnSpc>
              <a:buClr>
                <a:srgbClr val="FF0000"/>
              </a:buClr>
              <a:buFont typeface="Wingdings" panose="05000000000000000000" pitchFamily="2" charset="2"/>
              <a:buChar char="v"/>
            </a:pPr>
            <a:r>
              <a:rPr lang="zh-CN" altLang="en-US" sz="2800" dirty="0">
                <a:latin typeface="微软雅黑" panose="020B0503020204020204" pitchFamily="34" charset="-122"/>
                <a:ea typeface="微软雅黑" panose="020B0503020204020204" pitchFamily="34" charset="-122"/>
                <a:sym typeface="+mn-ea"/>
              </a:rPr>
              <a:t>研发</a:t>
            </a:r>
            <a:r>
              <a:rPr lang="en-US" sz="2800" dirty="0">
                <a:latin typeface="微软雅黑" panose="020B0503020204020204" pitchFamily="34" charset="-122"/>
                <a:ea typeface="微软雅黑" panose="020B0503020204020204" pitchFamily="34" charset="-122"/>
                <a:sym typeface="+mn-ea"/>
              </a:rPr>
              <a:t>汽柴油红外光谱模型边界失效以及航空燃油光谱定</a:t>
            </a:r>
            <a:endParaRPr lang="en-US" sz="2800" dirty="0">
              <a:latin typeface="微软雅黑" panose="020B0503020204020204" pitchFamily="34" charset="-122"/>
              <a:ea typeface="微软雅黑" panose="020B0503020204020204" pitchFamily="34" charset="-122"/>
              <a:sym typeface="+mn-ea"/>
            </a:endParaRPr>
          </a:p>
          <a:p>
            <a:pPr indent="0" algn="l">
              <a:lnSpc>
                <a:spcPct val="150000"/>
              </a:lnSpc>
              <a:buClr>
                <a:srgbClr val="FF0000"/>
              </a:buClr>
              <a:buFont typeface="Wingdings" panose="05000000000000000000" pitchFamily="2" charset="2"/>
              <a:buNone/>
            </a:pPr>
            <a:r>
              <a:rPr lang="en-US" sz="2800" dirty="0">
                <a:latin typeface="微软雅黑" panose="020B0503020204020204" pitchFamily="34" charset="-122"/>
                <a:ea typeface="微软雅黑" panose="020B0503020204020204" pitchFamily="34" charset="-122"/>
                <a:sym typeface="+mn-ea"/>
              </a:rPr>
              <a:t>    量分析模型定量分析软件一套</a:t>
            </a:r>
            <a:endParaRPr lang="zh-CN" altLang="en-US" sz="2800" b="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6"/>
          <p:cNvSpPr/>
          <p:nvPr/>
        </p:nvSpPr>
        <p:spPr>
          <a:xfrm>
            <a:off x="947378" y="266918"/>
            <a:ext cx="7901654" cy="584775"/>
          </a:xfrm>
          <a:prstGeom prst="rect">
            <a:avLst/>
          </a:prstGeom>
          <a:noFill/>
          <a:ln w="9525">
            <a:noFill/>
          </a:ln>
        </p:spPr>
        <p:txBody>
          <a:bodyPr wrap="square">
            <a:spAutoFit/>
          </a:bodyPr>
          <a:lstStyle/>
          <a:p>
            <a:r>
              <a:rPr lang="zh-CN" altLang="en-US" sz="3200" b="1" dirty="0">
                <a:latin typeface="微软雅黑" panose="020B0503020204020204" pitchFamily="34" charset="-122"/>
                <a:ea typeface="微软雅黑" panose="020B0503020204020204" pitchFamily="34" charset="-122"/>
              </a:rPr>
              <a:t>考核指标</a:t>
            </a:r>
            <a:endParaRPr lang="zh-CN" altLang="en-US" sz="3200" b="1" dirty="0">
              <a:latin typeface="微软雅黑" panose="020B0503020204020204" pitchFamily="34" charset="-122"/>
              <a:ea typeface="微软雅黑" panose="020B0503020204020204" pitchFamily="34" charset="-122"/>
            </a:endParaRPr>
          </a:p>
        </p:txBody>
      </p:sp>
      <p:graphicFrame>
        <p:nvGraphicFramePr>
          <p:cNvPr id="7" name="Table 7"/>
          <p:cNvGraphicFramePr>
            <a:graphicFrameLocks noGrp="1"/>
          </p:cNvGraphicFramePr>
          <p:nvPr>
            <p:custDataLst>
              <p:tags r:id="rId1"/>
            </p:custDataLst>
          </p:nvPr>
        </p:nvGraphicFramePr>
        <p:xfrm>
          <a:off x="1898015" y="1137920"/>
          <a:ext cx="8395970" cy="6023610"/>
        </p:xfrm>
        <a:graphic>
          <a:graphicData uri="http://schemas.openxmlformats.org/drawingml/2006/table">
            <a:tbl>
              <a:tblPr firstRow="1" bandRow="1">
                <a:tableStyleId>{5940675A-B579-460E-94D1-54222C63F5DA}</a:tableStyleId>
              </a:tblPr>
              <a:tblGrid>
                <a:gridCol w="1306195"/>
                <a:gridCol w="7089775"/>
              </a:tblGrid>
              <a:tr h="1463040">
                <a:tc>
                  <a:txBody>
                    <a:bodyPr/>
                    <a:lstStyle/>
                    <a:p>
                      <a:pPr algn="ctr">
                        <a:lnSpc>
                          <a:spcPct val="150000"/>
                        </a:lnSpc>
                      </a:pPr>
                      <a:r>
                        <a:rPr lang="en-US" sz="2000" dirty="0">
                          <a:latin typeface="微软雅黑" panose="020B0503020204020204" pitchFamily="34" charset="-122"/>
                          <a:ea typeface="微软雅黑" panose="020B0503020204020204" pitchFamily="34" charset="-122"/>
                        </a:rPr>
                        <a:t> 1</a:t>
                      </a:r>
                      <a:endParaRPr lang="en-US" sz="2000" dirty="0">
                        <a:latin typeface="微软雅黑" panose="020B0503020204020204" pitchFamily="34" charset="-122"/>
                        <a:ea typeface="微软雅黑" panose="020B0503020204020204" pitchFamily="34" charset="-122"/>
                      </a:endParaRPr>
                    </a:p>
                  </a:txBody>
                  <a:tcPr anchor="ctr"/>
                </a:tc>
                <a:tc>
                  <a:txBody>
                    <a:bodyPr/>
                    <a:lstStyle/>
                    <a:p>
                      <a:pPr>
                        <a:lnSpc>
                          <a:spcPct val="150000"/>
                        </a:lnSpc>
                      </a:pPr>
                      <a:r>
                        <a:rPr lang="zh-CN" altLang="en-US" sz="2000" dirty="0">
                          <a:latin typeface="微软雅黑" panose="020B0503020204020204" pitchFamily="34" charset="-122"/>
                          <a:ea typeface="微软雅黑" panose="020B0503020204020204" pitchFamily="34" charset="-122"/>
                        </a:rPr>
                        <a:t>研发</a:t>
                      </a:r>
                      <a:r>
                        <a:rPr lang="en-US" sz="2000" dirty="0">
                          <a:latin typeface="微软雅黑" panose="020B0503020204020204" pitchFamily="34" charset="-122"/>
                          <a:ea typeface="微软雅黑" panose="020B0503020204020204" pitchFamily="34" charset="-122"/>
                        </a:rPr>
                        <a:t>傅里叶变换近红外油品快速检测设备一台套，测量波数范围4000 cm-1到10000 cm-1；波数分辨率0.5 cm-1; 波数重复性0.1 cm-1; 测量时间&lt; 30 s。</a:t>
                      </a:r>
                      <a:endParaRPr lang="en-US" sz="2000" dirty="0">
                        <a:latin typeface="微软雅黑" panose="020B0503020204020204" pitchFamily="34" charset="-122"/>
                        <a:ea typeface="微软雅黑" panose="020B0503020204020204" pitchFamily="34" charset="-122"/>
                      </a:endParaRPr>
                    </a:p>
                  </a:txBody>
                  <a:tcPr/>
                </a:tc>
              </a:tr>
              <a:tr h="686435">
                <a:tc>
                  <a:txBody>
                    <a:bodyPr/>
                    <a:lstStyle/>
                    <a:p>
                      <a:pPr algn="ctr"/>
                      <a:r>
                        <a:rPr lang="en-US" sz="2000" dirty="0"/>
                        <a:t>2</a:t>
                      </a:r>
                      <a:endParaRPr lang="en-US" sz="2000" dirty="0"/>
                    </a:p>
                  </a:txBody>
                  <a:tcPr anchor="ctr"/>
                </a:tc>
                <a:tc>
                  <a:txBody>
                    <a:bodyPr/>
                    <a:lstStyle/>
                    <a:p>
                      <a:pPr>
                        <a:lnSpc>
                          <a:spcPct val="150000"/>
                        </a:lnSpc>
                      </a:pPr>
                      <a:r>
                        <a:rPr lang="en-US" sz="2000" dirty="0">
                          <a:latin typeface="微软雅黑" panose="020B0503020204020204" pitchFamily="34" charset="-122"/>
                          <a:ea typeface="微软雅黑" panose="020B0503020204020204" pitchFamily="34" charset="-122"/>
                          <a:sym typeface="+mn-ea"/>
                        </a:rPr>
                        <a:t>研制近红外光谱油品校准标准物质10种。</a:t>
                      </a:r>
                      <a:endParaRPr lang="en-US" sz="2000" dirty="0"/>
                    </a:p>
                  </a:txBody>
                  <a:tcPr anchor="ctr"/>
                </a:tc>
              </a:tr>
              <a:tr h="969645">
                <a:tc>
                  <a:txBody>
                    <a:bodyPr/>
                    <a:p>
                      <a:pPr algn="ctr">
                        <a:buNone/>
                      </a:pPr>
                      <a:r>
                        <a:rPr lang="en-US" altLang="en-US" sz="2000" dirty="0"/>
                        <a:t>3</a:t>
                      </a:r>
                      <a:endParaRPr lang="en-US" altLang="en-US" sz="2000" dirty="0"/>
                    </a:p>
                  </a:txBody>
                  <a:tcPr anchor="ctr"/>
                </a:tc>
                <a:tc>
                  <a:txBody>
                    <a:bodyPr/>
                    <a:p>
                      <a:pPr>
                        <a:spcBef>
                          <a:spcPts val="600"/>
                        </a:spcBef>
                        <a:spcAft>
                          <a:spcPts val="600"/>
                        </a:spcAft>
                        <a:buNone/>
                      </a:pPr>
                      <a:r>
                        <a:rPr lang="en-US" sz="2000" dirty="0">
                          <a:latin typeface="微软雅黑" panose="020B0503020204020204" pitchFamily="34" charset="-122"/>
                          <a:ea typeface="微软雅黑" panose="020B0503020204020204" pitchFamily="34" charset="-122"/>
                          <a:sym typeface="+mn-ea"/>
                        </a:rPr>
                        <a:t>研发汽柴油红外光谱模型边界失效以及航空燃油光谱定量分析模型定量分析软件一套。</a:t>
                      </a:r>
                      <a:endParaRPr lang="en-US" altLang="en-US" sz="2000" dirty="0"/>
                    </a:p>
                  </a:txBody>
                  <a:tcPr anchor="ctr"/>
                </a:tc>
              </a:tr>
              <a:tr h="969645">
                <a:tc>
                  <a:txBody>
                    <a:bodyPr/>
                    <a:p>
                      <a:pPr algn="ctr">
                        <a:buNone/>
                      </a:pPr>
                      <a:r>
                        <a:rPr lang="en-US" altLang="en-US" sz="2000" dirty="0"/>
                        <a:t>4</a:t>
                      </a:r>
                      <a:endParaRPr lang="en-US" altLang="en-US" sz="2000" dirty="0"/>
                    </a:p>
                  </a:txBody>
                  <a:tcPr anchor="ctr"/>
                </a:tc>
                <a:tc>
                  <a:txBody>
                    <a:bodyPr/>
                    <a:p>
                      <a:pPr>
                        <a:spcBef>
                          <a:spcPts val="600"/>
                        </a:spcBef>
                        <a:spcAft>
                          <a:spcPts val="600"/>
                        </a:spcAft>
                        <a:buNone/>
                      </a:pPr>
                      <a:r>
                        <a:rPr lang="zh-CN" altLang="en-US" sz="2000" kern="100" dirty="0">
                          <a:latin typeface="微软雅黑" panose="020B0503020204020204" pitchFamily="34" charset="-122"/>
                          <a:ea typeface="微软雅黑" panose="020B0503020204020204" pitchFamily="34" charset="-122"/>
                          <a:sym typeface="+mn-ea"/>
                        </a:rPr>
                        <a:t>发表</a:t>
                      </a:r>
                      <a:r>
                        <a:rPr lang="en-US" altLang="zh-CN" sz="2000" kern="100" dirty="0">
                          <a:latin typeface="微软雅黑" panose="020B0503020204020204" pitchFamily="34" charset="-122"/>
                          <a:ea typeface="微软雅黑" panose="020B0503020204020204" pitchFamily="34" charset="-122"/>
                          <a:sym typeface="+mn-ea"/>
                        </a:rPr>
                        <a:t>5</a:t>
                      </a:r>
                      <a:r>
                        <a:rPr lang="zh-CN" altLang="en-US" sz="2000" kern="100" dirty="0">
                          <a:latin typeface="微软雅黑" panose="020B0503020204020204" pitchFamily="34" charset="-122"/>
                          <a:ea typeface="微软雅黑" panose="020B0503020204020204" pitchFamily="34" charset="-122"/>
                          <a:sym typeface="+mn-ea"/>
                        </a:rPr>
                        <a:t>篇核心论文。</a:t>
                      </a:r>
                      <a:endParaRPr lang="en-US" altLang="en-US" sz="2000" dirty="0"/>
                    </a:p>
                  </a:txBody>
                  <a:tcPr anchor="ctr"/>
                </a:tc>
              </a:tr>
              <a:tr h="969645">
                <a:tc>
                  <a:txBody>
                    <a:bodyPr/>
                    <a:p>
                      <a:pPr algn="ctr">
                        <a:buNone/>
                      </a:pPr>
                      <a:r>
                        <a:rPr lang="en-US" altLang="en-US" sz="2000" dirty="0"/>
                        <a:t>5</a:t>
                      </a:r>
                      <a:endParaRPr lang="en-US" altLang="en-US" sz="2000" dirty="0"/>
                    </a:p>
                  </a:txBody>
                  <a:tcPr anchor="ctr"/>
                </a:tc>
                <a:tc>
                  <a:txBody>
                    <a:bodyPr/>
                    <a:p>
                      <a:pPr>
                        <a:spcBef>
                          <a:spcPts val="600"/>
                        </a:spcBef>
                        <a:spcAft>
                          <a:spcPts val="600"/>
                        </a:spcAft>
                        <a:buNone/>
                      </a:pPr>
                      <a:r>
                        <a:rPr lang="zh-CN" altLang="en-US" sz="2000" kern="100" dirty="0">
                          <a:latin typeface="微软雅黑" panose="020B0503020204020204" pitchFamily="34" charset="-122"/>
                          <a:ea typeface="微软雅黑" panose="020B0503020204020204" pitchFamily="34" charset="-122"/>
                          <a:sym typeface="+mn-ea"/>
                        </a:rPr>
                        <a:t>申请</a:t>
                      </a:r>
                      <a:r>
                        <a:rPr lang="en-US" altLang="zh-CN" sz="2000" kern="100" dirty="0">
                          <a:latin typeface="微软雅黑" panose="020B0503020204020204" pitchFamily="34" charset="-122"/>
                          <a:ea typeface="微软雅黑" panose="020B0503020204020204" pitchFamily="34" charset="-122"/>
                          <a:sym typeface="+mn-ea"/>
                        </a:rPr>
                        <a:t>3</a:t>
                      </a:r>
                      <a:r>
                        <a:rPr lang="zh-CN" altLang="en-US" sz="2000" kern="100" dirty="0">
                          <a:latin typeface="微软雅黑" panose="020B0503020204020204" pitchFamily="34" charset="-122"/>
                          <a:ea typeface="微软雅黑" panose="020B0503020204020204" pitchFamily="34" charset="-122"/>
                          <a:sym typeface="+mn-ea"/>
                        </a:rPr>
                        <a:t>项专利。</a:t>
                      </a:r>
                      <a:endParaRPr lang="en-US" altLang="en-US" sz="2000" dirty="0"/>
                    </a:p>
                  </a:txBody>
                  <a:tcPr anchor="ct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6" name="Textfeld 5"/>
              <p:cNvSpPr txBox="1"/>
              <p:nvPr/>
            </p:nvSpPr>
            <p:spPr>
              <a:xfrm>
                <a:off x="1247256" y="1979798"/>
                <a:ext cx="2856326" cy="392352"/>
              </a:xfrm>
              <a:prstGeom prst="rect">
                <a:avLst/>
              </a:prstGeom>
              <a:noFill/>
            </p:spPr>
            <p:txBody>
              <a:bodyPr wrap="square" lIns="0" tIns="0" rIns="0" bIns="0" rtlCol="0">
                <a:spAutoFit/>
              </a:bodyPr>
              <a:p>
                <a14:m>
                  <m:oMath xmlns:m="http://schemas.openxmlformats.org/officeDocument/2006/math">
                    <m:r>
                      <a:rPr lang="en-US" altLang="zh-CN" b="0" i="1" smtClean="0">
                        <a:latin typeface="Cambria Math" panose="02040503050406030204" pitchFamily="18" charset="0"/>
                      </a:rPr>
                      <m:t>𝑙</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l-GR" altLang="zh-CN" b="0" i="1">
                                <a:latin typeface="Cambria Math" panose="02040503050406030204" pitchFamily="18" charset="0"/>
                              </a:rPr>
                              <m:t>𝜆</m:t>
                            </m:r>
                          </m:e>
                          <m:sup>
                            <m:r>
                              <a:rPr lang="en-US" altLang="zh-CN" b="0" i="1" smtClean="0">
                                <a:latin typeface="Cambria Math" panose="02040503050406030204" pitchFamily="18" charset="0"/>
                              </a:rPr>
                              <m:t>2</m:t>
                            </m:r>
                          </m:sup>
                        </m:sSup>
                      </m:num>
                      <m:den>
                        <m:r>
                          <a:rPr lang="el-GR" altLang="zh-CN" b="0" i="1">
                            <a:latin typeface="Cambria Math" panose="02040503050406030204" pitchFamily="18" charset="0"/>
                          </a:rPr>
                          <m:t>𝛥𝜆</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75</m:t>
                            </m:r>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5</m:t>
                        </m:r>
                      </m:den>
                    </m:f>
                  </m:oMath>
                </a14:m>
                <a:r>
                  <a:rPr lang="en-US" altLang="zh-CN" b="0" dirty="0"/>
                  <a:t>=</a:t>
                </a:r>
                <a:r>
                  <a:rPr lang="en-US" altLang="zh-CN" sz="1500" b="0" dirty="0">
                    <a:latin typeface="Cambria Math" panose="02040503050406030204" pitchFamily="18" charset="0"/>
                    <a:ea typeface="Cambria Math" panose="02040503050406030204" pitchFamily="18" charset="0"/>
                  </a:rPr>
                  <a:t>2.04</a:t>
                </a:r>
                <a:r>
                  <a:rPr lang="el-GR" altLang="zh-CN" sz="1500" b="0" dirty="0">
                    <a:latin typeface="Cambria Math" panose="02040503050406030204" pitchFamily="18" charset="0"/>
                    <a:ea typeface="Cambria Math" panose="02040503050406030204" pitchFamily="18" charset="0"/>
                  </a:rPr>
                  <a:t>μ</a:t>
                </a:r>
                <a:r>
                  <a:rPr lang="en-US" altLang="zh-CN" sz="1500" b="0" dirty="0">
                    <a:latin typeface="Cambria Math" panose="02040503050406030204" pitchFamily="18" charset="0"/>
                    <a:ea typeface="Cambria Math" panose="02040503050406030204" pitchFamily="18" charset="0"/>
                  </a:rPr>
                  <a:t>m</a:t>
                </a:r>
                <a:endParaRPr lang="zh-CN" altLang="en-US" sz="1500" b="0" dirty="0">
                  <a:latin typeface="Cambria Math" panose="02040503050406030204" pitchFamily="18" charset="0"/>
                </a:endParaRPr>
              </a:p>
            </p:txBody>
          </p:sp>
        </mc:Choice>
        <mc:Fallback>
          <p:sp>
            <p:nvSpPr>
              <p:cNvPr id="6" name="Textfeld 5"/>
              <p:cNvSpPr txBox="1">
                <a:spLocks noRot="1" noChangeAspect="1" noMove="1" noResize="1" noEditPoints="1" noAdjustHandles="1" noChangeArrowheads="1" noChangeShapeType="1" noTextEdit="1"/>
              </p:cNvSpPr>
              <p:nvPr/>
            </p:nvSpPr>
            <p:spPr>
              <a:xfrm>
                <a:off x="1247256" y="1979798"/>
                <a:ext cx="2856326" cy="392352"/>
              </a:xfrm>
              <a:prstGeom prst="rect">
                <a:avLst/>
              </a:prstGeom>
              <a:blipFill rotWithShape="1">
                <a:blip r:embed="rId1"/>
                <a:stretch>
                  <a:fillRect l="-4" t="-128" r="7" b="-6851"/>
                </a:stretch>
              </a:blipFill>
            </p:spPr>
            <p:txBody>
              <a:bodyPr/>
              <a:lstStyle/>
              <a:p>
                <a:r>
                  <a:rPr lang="zh-CN" altLang="en-US">
                    <a:noFill/>
                  </a:rPr>
                  <a:t> </a:t>
                </a:r>
              </a:p>
            </p:txBody>
          </p:sp>
        </mc:Fallback>
      </mc:AlternateContent>
      <p:pic>
        <p:nvPicPr>
          <p:cNvPr id="7" name="图片 10"/>
          <p:cNvPicPr>
            <a:picLocks noChangeAspect="1"/>
          </p:cNvPicPr>
          <p:nvPr/>
        </p:nvPicPr>
        <p:blipFill rotWithShape="1">
          <a:blip r:embed="rId2"/>
          <a:srcRect l="6264" b="11576"/>
          <a:stretch>
            <a:fillRect/>
          </a:stretch>
        </p:blipFill>
        <p:spPr>
          <a:xfrm>
            <a:off x="3221783" y="1410619"/>
            <a:ext cx="2736304" cy="1957321"/>
          </a:xfrm>
          <a:prstGeom prst="rect">
            <a:avLst/>
          </a:prstGeom>
        </p:spPr>
      </p:pic>
      <p:cxnSp>
        <p:nvCxnSpPr>
          <p:cNvPr id="9" name="Gerader Verbinder 8"/>
          <p:cNvCxnSpPr/>
          <p:nvPr/>
        </p:nvCxnSpPr>
        <p:spPr>
          <a:xfrm>
            <a:off x="4665371" y="1482627"/>
            <a:ext cx="0" cy="165618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p:nvCxnSpPr>
        <p:spPr>
          <a:xfrm>
            <a:off x="4794147" y="1482627"/>
            <a:ext cx="0" cy="1656184"/>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Gerade Verbindung mit Pfeil 11"/>
          <p:cNvCxnSpPr/>
          <p:nvPr/>
        </p:nvCxnSpPr>
        <p:spPr>
          <a:xfrm>
            <a:off x="3221783" y="2176286"/>
            <a:ext cx="1368152" cy="314453"/>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feld 12"/>
          <p:cNvSpPr txBox="1"/>
          <p:nvPr/>
        </p:nvSpPr>
        <p:spPr>
          <a:xfrm>
            <a:off x="905324" y="1372304"/>
            <a:ext cx="2316480" cy="521970"/>
          </a:xfrm>
          <a:prstGeom prst="rect">
            <a:avLst/>
          </a:prstGeom>
          <a:noFill/>
        </p:spPr>
        <p:txBody>
          <a:bodyPr wrap="none" rtlCol="0">
            <a:spAutoFit/>
          </a:bodyPr>
          <a:p>
            <a:r>
              <a:rPr lang="zh-CN" altLang="en-US" sz="1400" b="1" dirty="0">
                <a:solidFill>
                  <a:srgbClr val="FF0000"/>
                </a:solidFill>
                <a:latin typeface="微软雅黑" panose="020B0503020204020204" pitchFamily="34" charset="-122"/>
                <a:ea typeface="微软雅黑" panose="020B0503020204020204" pitchFamily="34" charset="-122"/>
              </a:rPr>
              <a:t>超连续光相干长度扩增技术</a:t>
            </a:r>
            <a:endParaRPr lang="en-US" altLang="zh-CN" sz="1400" b="1" dirty="0">
              <a:solidFill>
                <a:srgbClr val="FF0000"/>
              </a:solidFill>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方便精确定位零光程位置</a:t>
            </a:r>
            <a:endParaRPr lang="en-US" altLang="zh-CN" sz="1400" b="1" dirty="0">
              <a:latin typeface="微软雅黑" panose="020B0503020204020204" pitchFamily="34" charset="-122"/>
              <a:ea typeface="微软雅黑" panose="020B0503020204020204" pitchFamily="34" charset="-122"/>
            </a:endParaRPr>
          </a:p>
        </p:txBody>
      </p:sp>
      <p:sp>
        <p:nvSpPr>
          <p:cNvPr id="14" name="Textfeld 13"/>
          <p:cNvSpPr txBox="1"/>
          <p:nvPr/>
        </p:nvSpPr>
        <p:spPr>
          <a:xfrm>
            <a:off x="6038214" y="1804503"/>
            <a:ext cx="924201" cy="1169551"/>
          </a:xfrm>
          <a:prstGeom prst="rect">
            <a:avLst/>
          </a:prstGeom>
          <a:noFill/>
        </p:spPr>
        <p:txBody>
          <a:bodyPr wrap="square" rtlCol="0">
            <a:spAutoFit/>
          </a:bodyPr>
          <a:p>
            <a:r>
              <a:rPr lang="zh-CN" altLang="en-US" sz="1400" b="0" dirty="0">
                <a:solidFill>
                  <a:srgbClr val="FF0000"/>
                </a:solidFill>
                <a:latin typeface="微软雅黑" panose="020B0503020204020204" pitchFamily="34" charset="-122"/>
                <a:ea typeface="微软雅黑" panose="020B0503020204020204" pitchFamily="34" charset="-122"/>
              </a:rPr>
              <a:t>难以找到零光程位置，需要扩大相干长度。</a:t>
            </a:r>
            <a:endParaRPr lang="zh-CN" altLang="en-US" dirty="0">
              <a:solidFill>
                <a:srgbClr val="FF0000"/>
              </a:solidFill>
            </a:endParaRPr>
          </a:p>
        </p:txBody>
      </p:sp>
      <p:cxnSp>
        <p:nvCxnSpPr>
          <p:cNvPr id="16" name="Gerade Verbindung mit Pfeil 15"/>
          <p:cNvCxnSpPr/>
          <p:nvPr/>
        </p:nvCxnSpPr>
        <p:spPr>
          <a:xfrm flipH="1" flipV="1">
            <a:off x="4740808" y="1842028"/>
            <a:ext cx="1292715" cy="1961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 name="Textfeld 17"/>
              <p:cNvSpPr txBox="1"/>
              <p:nvPr/>
            </p:nvSpPr>
            <p:spPr>
              <a:xfrm>
                <a:off x="1191662" y="2674450"/>
                <a:ext cx="2856326" cy="392352"/>
              </a:xfrm>
              <a:prstGeom prst="rect">
                <a:avLst/>
              </a:prstGeom>
              <a:noFill/>
            </p:spPr>
            <p:txBody>
              <a:bodyPr wrap="square" lIns="0" tIns="0" rIns="0" bIns="0" rtlCol="0">
                <a:spAutoFit/>
              </a:bodyPr>
              <a:p>
                <a14:m>
                  <m:oMath xmlns:m="http://schemas.openxmlformats.org/officeDocument/2006/math">
                    <m:r>
                      <a:rPr lang="en-US" altLang="zh-CN" b="0" i="1" smtClean="0">
                        <a:latin typeface="Cambria Math" panose="02040503050406030204" pitchFamily="18" charset="0"/>
                      </a:rPr>
                      <m:t>𝑙</m:t>
                    </m:r>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l-GR" altLang="zh-CN" b="0" i="1">
                                <a:latin typeface="Cambria Math" panose="02040503050406030204" pitchFamily="18" charset="0"/>
                              </a:rPr>
                              <m:t>𝜆</m:t>
                            </m:r>
                          </m:e>
                          <m:sup>
                            <m:r>
                              <a:rPr lang="en-US" altLang="zh-CN" b="0" i="1" smtClean="0">
                                <a:latin typeface="Cambria Math" panose="02040503050406030204" pitchFamily="18" charset="0"/>
                              </a:rPr>
                              <m:t>2</m:t>
                            </m:r>
                          </m:sup>
                        </m:sSup>
                      </m:num>
                      <m:den>
                        <m:r>
                          <a:rPr lang="el-GR" altLang="zh-CN" b="0" i="1">
                            <a:latin typeface="Cambria Math" panose="02040503050406030204" pitchFamily="18" charset="0"/>
                          </a:rPr>
                          <m:t>𝛥𝜆</m:t>
                        </m:r>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31</m:t>
                            </m:r>
                          </m:e>
                          <m:sup>
                            <m:r>
                              <a:rPr lang="en-US" altLang="zh-CN" b="0" i="1" smtClean="0">
                                <a:latin typeface="Cambria Math" panose="02040503050406030204" pitchFamily="18" charset="0"/>
                              </a:rPr>
                              <m:t>2</m:t>
                            </m:r>
                          </m:sup>
                        </m:sSup>
                      </m:num>
                      <m:den>
                        <m:r>
                          <a:rPr lang="en-US" altLang="zh-CN" b="0" i="1" smtClean="0">
                            <a:latin typeface="Cambria Math" panose="02040503050406030204" pitchFamily="18" charset="0"/>
                          </a:rPr>
                          <m:t>0</m:t>
                        </m:r>
                        <m:r>
                          <a:rPr lang="en-US" altLang="zh-CN" b="0" i="1" smtClean="0">
                            <a:latin typeface="Cambria Math" panose="02040503050406030204" pitchFamily="18" charset="0"/>
                          </a:rPr>
                          <m:t>.</m:t>
                        </m:r>
                        <m:r>
                          <a:rPr lang="en-US" altLang="zh-CN" b="0" i="1" smtClean="0">
                            <a:latin typeface="Cambria Math" panose="02040503050406030204" pitchFamily="18" charset="0"/>
                          </a:rPr>
                          <m:t>12</m:t>
                        </m:r>
                      </m:den>
                    </m:f>
                  </m:oMath>
                </a14:m>
                <a:r>
                  <a:rPr lang="en-US" altLang="zh-CN" b="0" dirty="0"/>
                  <a:t>=</a:t>
                </a:r>
                <a:r>
                  <a:rPr lang="en-US" altLang="zh-CN" sz="1500" b="0" dirty="0">
                    <a:latin typeface="Cambria Math" panose="02040503050406030204" pitchFamily="18" charset="0"/>
                    <a:ea typeface="Cambria Math" panose="02040503050406030204" pitchFamily="18" charset="0"/>
                  </a:rPr>
                  <a:t>14.3</a:t>
                </a:r>
                <a:r>
                  <a:rPr lang="el-GR" altLang="zh-CN" sz="1500" b="0" dirty="0">
                    <a:latin typeface="Cambria Math" panose="02040503050406030204" pitchFamily="18" charset="0"/>
                    <a:ea typeface="Cambria Math" panose="02040503050406030204" pitchFamily="18" charset="0"/>
                  </a:rPr>
                  <a:t>μ</a:t>
                </a:r>
                <a:r>
                  <a:rPr lang="en-US" altLang="zh-CN" sz="1500" b="0" dirty="0">
                    <a:latin typeface="Cambria Math" panose="02040503050406030204" pitchFamily="18" charset="0"/>
                    <a:ea typeface="Cambria Math" panose="02040503050406030204" pitchFamily="18" charset="0"/>
                  </a:rPr>
                  <a:t>m</a:t>
                </a:r>
                <a:endParaRPr lang="zh-CN" altLang="en-US" sz="1500" b="0" dirty="0">
                  <a:latin typeface="Cambria Math" panose="02040503050406030204" pitchFamily="18" charset="0"/>
                </a:endParaRPr>
              </a:p>
            </p:txBody>
          </p:sp>
        </mc:Choice>
        <mc:Fallback>
          <p:sp>
            <p:nvSpPr>
              <p:cNvPr id="18" name="Textfeld 17"/>
              <p:cNvSpPr txBox="1">
                <a:spLocks noRot="1" noChangeAspect="1" noMove="1" noResize="1" noEditPoints="1" noAdjustHandles="1" noChangeArrowheads="1" noChangeShapeType="1" noTextEdit="1"/>
              </p:cNvSpPr>
              <p:nvPr/>
            </p:nvSpPr>
            <p:spPr>
              <a:xfrm>
                <a:off x="1191662" y="2674450"/>
                <a:ext cx="2856326" cy="392352"/>
              </a:xfrm>
              <a:prstGeom prst="rect">
                <a:avLst/>
              </a:prstGeom>
              <a:blipFill rotWithShape="1">
                <a:blip r:embed="rId3"/>
                <a:stretch>
                  <a:fillRect l="-14" t="-119" r="17" b="-6861"/>
                </a:stretch>
              </a:blipFill>
            </p:spPr>
            <p:txBody>
              <a:bodyPr/>
              <a:lstStyle/>
              <a:p>
                <a:r>
                  <a:rPr lang="zh-CN" altLang="en-US">
                    <a:noFill/>
                  </a:rPr>
                  <a:t> </a:t>
                </a:r>
              </a:p>
            </p:txBody>
          </p:sp>
        </mc:Fallback>
      </mc:AlternateContent>
      <p:pic>
        <p:nvPicPr>
          <p:cNvPr id="20" name="Grafik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01700" y="3583940"/>
            <a:ext cx="4581525" cy="3164205"/>
          </a:xfrm>
          <a:prstGeom prst="rect">
            <a:avLst/>
          </a:prstGeom>
        </p:spPr>
      </p:pic>
      <p:sp>
        <p:nvSpPr>
          <p:cNvPr id="21" name="Rechteck 20"/>
          <p:cNvSpPr/>
          <p:nvPr/>
        </p:nvSpPr>
        <p:spPr>
          <a:xfrm>
            <a:off x="3640852" y="4893047"/>
            <a:ext cx="871984" cy="10087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Rechteck 21"/>
          <p:cNvSpPr/>
          <p:nvPr/>
        </p:nvSpPr>
        <p:spPr>
          <a:xfrm>
            <a:off x="1947920" y="4278119"/>
            <a:ext cx="446686" cy="4320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3" name="Grafik 22"/>
          <p:cNvPicPr>
            <a:picLocks noChangeAspect="1"/>
          </p:cNvPicPr>
          <p:nvPr/>
        </p:nvPicPr>
        <p:blipFill rotWithShape="1">
          <a:blip r:embed="rId5" cstate="print">
            <a:extLst>
              <a:ext uri="{28A0092B-C50C-407E-A947-70E740481C1C}">
                <a14:useLocalDpi xmlns:a14="http://schemas.microsoft.com/office/drawing/2010/main" val="0"/>
              </a:ext>
            </a:extLst>
          </a:blip>
          <a:srcRect r="24145"/>
          <a:stretch>
            <a:fillRect/>
          </a:stretch>
        </p:blipFill>
        <p:spPr>
          <a:xfrm>
            <a:off x="6669043" y="4466465"/>
            <a:ext cx="1368152" cy="1063680"/>
          </a:xfrm>
          <a:prstGeom prst="rect">
            <a:avLst/>
          </a:prstGeom>
        </p:spPr>
      </p:pic>
      <p:sp>
        <p:nvSpPr>
          <p:cNvPr id="24" name="Textfeld 23"/>
          <p:cNvSpPr txBox="1"/>
          <p:nvPr/>
        </p:nvSpPr>
        <p:spPr>
          <a:xfrm>
            <a:off x="6669028" y="3849057"/>
            <a:ext cx="4094480" cy="521970"/>
          </a:xfrm>
          <a:prstGeom prst="rect">
            <a:avLst/>
          </a:prstGeom>
          <a:noFill/>
        </p:spPr>
        <p:txBody>
          <a:bodyPr wrap="none" rtlCol="0">
            <a:spAutoFit/>
          </a:bodyPr>
          <a:p>
            <a:r>
              <a:rPr lang="zh-CN" altLang="en-US" sz="1400" b="1" dirty="0">
                <a:solidFill>
                  <a:srgbClr val="FF0000"/>
                </a:solidFill>
                <a:latin typeface="微软雅黑" panose="020B0503020204020204" pitchFamily="34" charset="-122"/>
                <a:ea typeface="微软雅黑" panose="020B0503020204020204" pitchFamily="34" charset="-122"/>
              </a:rPr>
              <a:t>光路精确对准技术</a:t>
            </a:r>
            <a:endParaRPr lang="en-US" altLang="zh-CN" sz="1400" b="1" dirty="0">
              <a:solidFill>
                <a:srgbClr val="FF0000"/>
              </a:solidFill>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避免迈克尔逊干涉中形成等倾及等厚干涉干涉条纹</a:t>
            </a:r>
            <a:endParaRPr lang="en-US" altLang="zh-CN" sz="1400" b="1" dirty="0">
              <a:latin typeface="微软雅黑" panose="020B0503020204020204" pitchFamily="34" charset="-122"/>
              <a:ea typeface="微软雅黑" panose="020B0503020204020204" pitchFamily="34" charset="-122"/>
            </a:endParaRPr>
          </a:p>
        </p:txBody>
      </p:sp>
      <p:pic>
        <p:nvPicPr>
          <p:cNvPr id="1026" name="Picture 2" descr="See the source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71156" y="4988285"/>
            <a:ext cx="3426047" cy="156016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7787" b="2514"/>
          <a:stretch>
            <a:fillRect/>
          </a:stretch>
        </p:blipFill>
        <p:spPr bwMode="auto">
          <a:xfrm>
            <a:off x="9847785" y="4409038"/>
            <a:ext cx="719582" cy="692039"/>
          </a:xfrm>
          <a:prstGeom prst="rect">
            <a:avLst/>
          </a:prstGeom>
          <a:noFill/>
          <a:extLst>
            <a:ext uri="{909E8E84-426E-40DD-AFC4-6F175D3DCCD1}">
              <a14:hiddenFill xmlns:a14="http://schemas.microsoft.com/office/drawing/2010/main">
                <a:solidFill>
                  <a:srgbClr val="FFFFFF"/>
                </a:solidFill>
              </a14:hiddenFill>
            </a:ext>
          </a:extLst>
        </p:spPr>
      </p:pic>
      <p:pic>
        <p:nvPicPr>
          <p:cNvPr id="27" name="Grafik 26"/>
          <p:cNvPicPr>
            <a:picLocks noChangeAspect="1"/>
          </p:cNvPicPr>
          <p:nvPr/>
        </p:nvPicPr>
        <p:blipFill>
          <a:blip r:embed="rId8"/>
          <a:stretch>
            <a:fillRect/>
          </a:stretch>
        </p:blipFill>
        <p:spPr>
          <a:xfrm>
            <a:off x="10731969" y="4425838"/>
            <a:ext cx="822923" cy="552450"/>
          </a:xfrm>
          <a:prstGeom prst="rect">
            <a:avLst/>
          </a:prstGeom>
        </p:spPr>
      </p:pic>
      <p:sp>
        <p:nvSpPr>
          <p:cNvPr id="28" name="Pfeil: nach rechts 27"/>
          <p:cNvSpPr/>
          <p:nvPr/>
        </p:nvSpPr>
        <p:spPr>
          <a:xfrm rot="1805530">
            <a:off x="10241923" y="4940563"/>
            <a:ext cx="429963" cy="341021"/>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Pfeil: nach rechts 30"/>
          <p:cNvSpPr/>
          <p:nvPr/>
        </p:nvSpPr>
        <p:spPr>
          <a:xfrm rot="7580925">
            <a:off x="11026802" y="4905052"/>
            <a:ext cx="429963" cy="341021"/>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2" name="Textfeld 31"/>
          <p:cNvSpPr txBox="1"/>
          <p:nvPr/>
        </p:nvSpPr>
        <p:spPr>
          <a:xfrm>
            <a:off x="9019892" y="4371557"/>
            <a:ext cx="875031" cy="461665"/>
          </a:xfrm>
          <a:prstGeom prst="rect">
            <a:avLst/>
          </a:prstGeom>
          <a:noFill/>
        </p:spPr>
        <p:txBody>
          <a:bodyPr wrap="square" rtlCol="0">
            <a:spAutoFit/>
          </a:bodyPr>
          <a:p>
            <a:br>
              <a:rPr lang="en-US" altLang="zh-CN" sz="1200" b="0" dirty="0">
                <a:latin typeface="微软雅黑" panose="020B0503020204020204" pitchFamily="34" charset="-122"/>
                <a:ea typeface="微软雅黑" panose="020B0503020204020204" pitchFamily="34" charset="-122"/>
              </a:rPr>
            </a:br>
            <a:r>
              <a:rPr lang="zh-CN" altLang="en-US" sz="1200" b="0" dirty="0">
                <a:latin typeface="微软雅黑" panose="020B0503020204020204" pitchFamily="34" charset="-122"/>
                <a:ea typeface="微软雅黑" panose="020B0503020204020204" pitchFamily="34" charset="-122"/>
              </a:rPr>
              <a:t>等倾干涉</a:t>
            </a:r>
            <a:endParaRPr lang="en-US" altLang="zh-CN" sz="1200" b="0" dirty="0">
              <a:latin typeface="微软雅黑" panose="020B0503020204020204" pitchFamily="34" charset="-122"/>
              <a:ea typeface="微软雅黑" panose="020B0503020204020204" pitchFamily="34" charset="-122"/>
            </a:endParaRPr>
          </a:p>
        </p:txBody>
      </p:sp>
      <p:sp>
        <p:nvSpPr>
          <p:cNvPr id="33" name="Textfeld 32"/>
          <p:cNvSpPr txBox="1"/>
          <p:nvPr/>
        </p:nvSpPr>
        <p:spPr>
          <a:xfrm>
            <a:off x="10804267" y="4021896"/>
            <a:ext cx="875031" cy="461665"/>
          </a:xfrm>
          <a:prstGeom prst="rect">
            <a:avLst/>
          </a:prstGeom>
          <a:noFill/>
        </p:spPr>
        <p:txBody>
          <a:bodyPr wrap="square" rtlCol="0">
            <a:spAutoFit/>
          </a:bodyPr>
          <a:p>
            <a:br>
              <a:rPr lang="en-US" altLang="zh-CN" sz="1200" b="0" dirty="0">
                <a:latin typeface="微软雅黑" panose="020B0503020204020204" pitchFamily="34" charset="-122"/>
                <a:ea typeface="微软雅黑" panose="020B0503020204020204" pitchFamily="34" charset="-122"/>
              </a:rPr>
            </a:br>
            <a:r>
              <a:rPr lang="zh-CN" altLang="en-US" sz="1200" b="0" dirty="0">
                <a:latin typeface="微软雅黑" panose="020B0503020204020204" pitchFamily="34" charset="-122"/>
                <a:ea typeface="微软雅黑" panose="020B0503020204020204" pitchFamily="34" charset="-122"/>
              </a:rPr>
              <a:t>等厚干涉</a:t>
            </a:r>
            <a:endParaRPr lang="en-US" altLang="zh-CN" sz="1200" b="0" dirty="0">
              <a:latin typeface="微软雅黑" panose="020B0503020204020204" pitchFamily="34" charset="-122"/>
              <a:ea typeface="微软雅黑" panose="020B0503020204020204" pitchFamily="34" charset="-122"/>
            </a:endParaRPr>
          </a:p>
        </p:txBody>
      </p:sp>
      <p:sp>
        <p:nvSpPr>
          <p:cNvPr id="34" name="Textfeld 33"/>
          <p:cNvSpPr txBox="1"/>
          <p:nvPr/>
        </p:nvSpPr>
        <p:spPr>
          <a:xfrm>
            <a:off x="6453160" y="5328580"/>
            <a:ext cx="2016666" cy="1200329"/>
          </a:xfrm>
          <a:prstGeom prst="rect">
            <a:avLst/>
          </a:prstGeom>
          <a:noFill/>
        </p:spPr>
        <p:txBody>
          <a:bodyPr wrap="square" rtlCol="0">
            <a:spAutoFit/>
          </a:bodyPr>
          <a:p>
            <a:br>
              <a:rPr lang="en-US" altLang="zh-CN" sz="1200" b="0" dirty="0">
                <a:latin typeface="微软雅黑" panose="020B0503020204020204" pitchFamily="34" charset="-122"/>
                <a:ea typeface="微软雅黑" panose="020B0503020204020204" pitchFamily="34" charset="-122"/>
              </a:rPr>
            </a:br>
            <a:r>
              <a:rPr lang="zh-CN" altLang="en-US" sz="1200" b="0" dirty="0">
                <a:latin typeface="微软雅黑" panose="020B0503020204020204" pitchFamily="34" charset="-122"/>
                <a:ea typeface="微软雅黑" panose="020B0503020204020204" pitchFamily="34" charset="-122"/>
              </a:rPr>
              <a:t>等倾等厚干涉属于寄生干涉，</a:t>
            </a:r>
            <a:r>
              <a:rPr lang="zh-CN" altLang="en-US" sz="1200" b="0" dirty="0">
                <a:solidFill>
                  <a:schemeClr val="accent1">
                    <a:lumMod val="75000"/>
                  </a:schemeClr>
                </a:solidFill>
                <a:latin typeface="微软雅黑" panose="020B0503020204020204" pitchFamily="34" charset="-122"/>
                <a:ea typeface="微软雅黑" panose="020B0503020204020204" pitchFamily="34" charset="-122"/>
              </a:rPr>
              <a:t>严重降低信号准确度</a:t>
            </a:r>
            <a:endParaRPr lang="en-US" altLang="zh-CN" sz="1200" b="0" dirty="0">
              <a:solidFill>
                <a:schemeClr val="accent1">
                  <a:lumMod val="75000"/>
                </a:schemeClr>
              </a:solidFill>
              <a:latin typeface="微软雅黑" panose="020B0503020204020204" pitchFamily="34" charset="-122"/>
              <a:ea typeface="微软雅黑" panose="020B0503020204020204" pitchFamily="34" charset="-122"/>
            </a:endParaRPr>
          </a:p>
          <a:p>
            <a:r>
              <a:rPr lang="zh-CN" altLang="en-US" sz="1200" dirty="0">
                <a:latin typeface="微软雅黑" panose="020B0503020204020204" pitchFamily="34" charset="-122"/>
                <a:ea typeface="微软雅黑" panose="020B0503020204020204" pitchFamily="34" charset="-122"/>
              </a:rPr>
              <a:t>我们装置</a:t>
            </a:r>
            <a:r>
              <a:rPr lang="zh-CN" altLang="en-US" sz="1200" dirty="0">
                <a:solidFill>
                  <a:srgbClr val="FF0000"/>
                </a:solidFill>
                <a:latin typeface="微软雅黑" panose="020B0503020204020204" pitchFamily="34" charset="-122"/>
                <a:ea typeface="微软雅黑" panose="020B0503020204020204" pitchFamily="34" charset="-122"/>
              </a:rPr>
              <a:t>避免杂散光，光束准直动镜和定镜严格相互垂直，提高了波数准确度</a:t>
            </a:r>
            <a:endParaRPr lang="en-US" altLang="zh-CN" sz="1200" dirty="0">
              <a:solidFill>
                <a:srgbClr val="FF0000"/>
              </a:solidFill>
              <a:latin typeface="微软雅黑" panose="020B0503020204020204" pitchFamily="34" charset="-122"/>
              <a:ea typeface="微软雅黑" panose="020B0503020204020204" pitchFamily="34" charset="-122"/>
            </a:endParaRPr>
          </a:p>
        </p:txBody>
      </p:sp>
      <p:pic>
        <p:nvPicPr>
          <p:cNvPr id="26" name="图片 19"/>
          <p:cNvPicPr>
            <a:picLocks noChangeAspect="1"/>
          </p:cNvPicPr>
          <p:nvPr/>
        </p:nvPicPr>
        <p:blipFill>
          <a:blip r:embed="rId9"/>
          <a:stretch>
            <a:fillRect/>
          </a:stretch>
        </p:blipFill>
        <p:spPr>
          <a:xfrm>
            <a:off x="8141061" y="4432242"/>
            <a:ext cx="754425" cy="606731"/>
          </a:xfrm>
          <a:prstGeom prst="rect">
            <a:avLst/>
          </a:prstGeom>
        </p:spPr>
      </p:pic>
      <p:pic>
        <p:nvPicPr>
          <p:cNvPr id="3" name="Grafik 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766915" y="2581246"/>
            <a:ext cx="2272237" cy="1033605"/>
          </a:xfrm>
          <a:prstGeom prst="rect">
            <a:avLst/>
          </a:prstGeom>
        </p:spPr>
      </p:pic>
      <p:sp>
        <p:nvSpPr>
          <p:cNvPr id="30" name="Pfeil: nach oben und unten 29"/>
          <p:cNvSpPr/>
          <p:nvPr/>
        </p:nvSpPr>
        <p:spPr>
          <a:xfrm rot="6302723">
            <a:off x="3099330" y="2633248"/>
            <a:ext cx="71603" cy="1148835"/>
          </a:xfrm>
          <a:prstGeom prst="upDownArrow">
            <a:avLst>
              <a:gd name="adj1" fmla="val 50000"/>
              <a:gd name="adj2" fmla="val 6866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标题 1"/>
          <p:cNvSpPr txBox="1"/>
          <p:nvPr/>
        </p:nvSpPr>
        <p:spPr>
          <a:xfrm>
            <a:off x="680720" y="210820"/>
            <a:ext cx="3872865" cy="701040"/>
          </a:xfrm>
          <a:prstGeom prst="rect">
            <a:avLst/>
          </a:prstGeom>
        </p:spPr>
        <p:txBody>
          <a:bodyPr/>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fontAlgn="auto" hangingPunct="1">
              <a:spcAft>
                <a:spcPts val="0"/>
              </a:spcAft>
              <a:defRPr/>
            </a:pPr>
            <a:r>
              <a:rPr lang="zh-CN" altLang="en-US" sz="3200" b="1" dirty="0">
                <a:solidFill>
                  <a:schemeClr val="tx1"/>
                </a:solidFill>
                <a:latin typeface="微软雅黑" panose="020B0503020204020204" pitchFamily="34" charset="-122"/>
                <a:ea typeface="微软雅黑" panose="020B0503020204020204" pitchFamily="34" charset="-122"/>
              </a:rPr>
              <a:t>已完成原型机设计</a:t>
            </a:r>
            <a:endParaRPr lang="zh-CN" altLang="en-US" sz="3200" b="1" dirty="0">
              <a:solidFill>
                <a:schemeClr val="tx1"/>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947420" y="911860"/>
            <a:ext cx="7619365" cy="460375"/>
          </a:xfrm>
          <a:prstGeom prst="rect">
            <a:avLst/>
          </a:prstGeom>
          <a:noFill/>
          <a:ln>
            <a:noFill/>
          </a:ln>
        </p:spPr>
        <p:txBody>
          <a:bodyPr wrap="square">
            <a:spAutoFit/>
          </a:bodyPr>
          <a:p>
            <a:pPr fontAlgn="auto">
              <a:lnSpc>
                <a:spcPct val="100000"/>
              </a:lnSpc>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已完成原型机设计，掌握若干关键技术</a:t>
            </a:r>
            <a:endParaRPr lang="en-US" altLang="zh-CN" sz="2400" b="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1" name="图片 10"/>
          <p:cNvPicPr>
            <a:picLocks noChangeAspect="1"/>
          </p:cNvPicPr>
          <p:nvPr/>
        </p:nvPicPr>
        <p:blipFill>
          <a:blip r:embed="rId11"/>
          <a:stretch>
            <a:fillRect/>
          </a:stretch>
        </p:blipFill>
        <p:spPr>
          <a:xfrm>
            <a:off x="7378065" y="850265"/>
            <a:ext cx="4371340" cy="3078480"/>
          </a:xfrm>
          <a:prstGeom prst="rect">
            <a:avLst/>
          </a:prstGeom>
        </p:spPr>
      </p:pic>
      <p:sp>
        <p:nvSpPr>
          <p:cNvPr id="15" name="文本框 14"/>
          <p:cNvSpPr txBox="1"/>
          <p:nvPr/>
        </p:nvSpPr>
        <p:spPr>
          <a:xfrm>
            <a:off x="6391275" y="899160"/>
            <a:ext cx="1960880" cy="798830"/>
          </a:xfrm>
          <a:prstGeom prst="rect">
            <a:avLst/>
          </a:prstGeom>
          <a:noFill/>
          <a:ln>
            <a:noFill/>
          </a:ln>
        </p:spPr>
        <p:txBody>
          <a:bodyPr wrap="none" anchor="t">
            <a:spAutoFit/>
          </a:bodyPr>
          <a:p>
            <a:pPr algn="l" fontAlgn="auto">
              <a:lnSpc>
                <a:spcPct val="100000"/>
              </a:lnSpc>
            </a:pPr>
            <a:r>
              <a:rPr lang="zh-CN" altLang="en-US" sz="1400" b="1" dirty="0">
                <a:solidFill>
                  <a:srgbClr val="FF0000"/>
                </a:solidFill>
                <a:latin typeface="微软雅黑" panose="020B0503020204020204" pitchFamily="34" charset="-122"/>
                <a:ea typeface="微软雅黑" panose="020B0503020204020204" pitchFamily="34" charset="-122"/>
                <a:sym typeface="+mn-ea"/>
              </a:rPr>
              <a:t>高精度位移台驱动技术</a:t>
            </a:r>
            <a:endParaRPr lang="zh-CN" altLang="en-US" sz="1400" b="1" dirty="0">
              <a:solidFill>
                <a:srgbClr val="FF0000"/>
              </a:solidFill>
              <a:latin typeface="微软雅黑" panose="020B0503020204020204" pitchFamily="34" charset="-122"/>
              <a:ea typeface="微软雅黑" panose="020B0503020204020204" pitchFamily="34" charset="-122"/>
              <a:sym typeface="+mn-ea"/>
            </a:endParaRPr>
          </a:p>
          <a:p>
            <a:pPr algn="l" fontAlgn="auto">
              <a:lnSpc>
                <a:spcPct val="100000"/>
              </a:lnSpc>
            </a:pPr>
            <a:r>
              <a:rPr lang="zh-CN" altLang="en-US" sz="1400" b="1" dirty="0">
                <a:solidFill>
                  <a:schemeClr val="tx1"/>
                </a:solidFill>
                <a:latin typeface="微软雅黑" panose="020B0503020204020204" pitchFamily="34" charset="-122"/>
                <a:ea typeface="微软雅黑" panose="020B0503020204020204" pitchFamily="34" charset="-122"/>
                <a:sym typeface="+mn-ea"/>
              </a:rPr>
              <a:t>保证傅里叶干涉信号</a:t>
            </a:r>
            <a:endParaRPr lang="zh-CN" altLang="en-US" sz="1400" b="1" dirty="0">
              <a:solidFill>
                <a:schemeClr val="tx1"/>
              </a:solidFill>
              <a:latin typeface="微软雅黑" panose="020B0503020204020204" pitchFamily="34" charset="-122"/>
              <a:ea typeface="微软雅黑" panose="020B0503020204020204" pitchFamily="34" charset="-122"/>
              <a:sym typeface="+mn-ea"/>
            </a:endParaRPr>
          </a:p>
          <a:p>
            <a:pPr algn="l" fontAlgn="auto">
              <a:lnSpc>
                <a:spcPct val="100000"/>
              </a:lnSpc>
            </a:pPr>
            <a:r>
              <a:rPr lang="en-US" altLang="zh-CN" sz="1400" b="1" dirty="0">
                <a:latin typeface="微软雅黑" panose="020B0503020204020204" pitchFamily="34" charset="-122"/>
                <a:ea typeface="微软雅黑" panose="020B0503020204020204" pitchFamily="34" charset="-122"/>
                <a:sym typeface="+mn-ea"/>
              </a:rPr>
              <a:t>100 nm</a:t>
            </a:r>
            <a:r>
              <a:rPr lang="zh-CN" altLang="en-US" sz="1400" b="1" dirty="0">
                <a:latin typeface="微软雅黑" panose="020B0503020204020204" pitchFamily="34" charset="-122"/>
                <a:ea typeface="微软雅黑" panose="020B0503020204020204" pitchFamily="34" charset="-122"/>
                <a:sym typeface="+mn-ea"/>
              </a:rPr>
              <a:t>等间隔采样</a:t>
            </a:r>
            <a:r>
              <a:rPr lang="zh-CN" altLang="en-US" dirty="0">
                <a:solidFill>
                  <a:srgbClr val="FF0000"/>
                </a:solidFill>
                <a:latin typeface="微软雅黑" panose="020B0503020204020204" pitchFamily="34" charset="-122"/>
                <a:ea typeface="微软雅黑" panose="020B0503020204020204" pitchFamily="34" charset="-122"/>
                <a:sym typeface="+mn-ea"/>
              </a:rPr>
              <a:t> </a:t>
            </a:r>
            <a:endParaRPr lang="zh-CN" altLang="en-US" sz="1800" b="0" dirty="0" smtClean="0">
              <a:solidFill>
                <a:schemeClr val="accent6"/>
              </a:solidFill>
              <a:latin typeface="微软雅黑" panose="020B0503020204020204" pitchFamily="34" charset="-122"/>
              <a:cs typeface="Times New Roman" panose="02020603050405020304" pitchFamily="18" charset="0"/>
            </a:endParaRPr>
          </a:p>
        </p:txBody>
      </p:sp>
      <p:sp>
        <p:nvSpPr>
          <p:cNvPr id="19" name="标题 1"/>
          <p:cNvSpPr txBox="1"/>
          <p:nvPr/>
        </p:nvSpPr>
        <p:spPr>
          <a:xfrm>
            <a:off x="464820" y="1316355"/>
            <a:ext cx="440690" cy="488315"/>
          </a:xfrm>
          <a:prstGeom prst="rect">
            <a:avLst/>
          </a:prstGeom>
        </p:spPr>
        <p:txBody>
          <a:bodyPr/>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fontAlgn="auto" hangingPunct="1">
              <a:spcAft>
                <a:spcPts val="0"/>
              </a:spcAft>
              <a:defRPr/>
            </a:pPr>
            <a:r>
              <a:rPr lang="en-US" altLang="zh-CN" sz="2400" b="1" dirty="0">
                <a:solidFill>
                  <a:schemeClr val="accent2"/>
                </a:solidFill>
                <a:latin typeface="微软雅黑" panose="020B0503020204020204" pitchFamily="34" charset="-122"/>
                <a:ea typeface="微软雅黑" panose="020B0503020204020204" pitchFamily="34" charset="-122"/>
              </a:rPr>
              <a:t>1</a:t>
            </a:r>
            <a:endParaRPr lang="en-US" altLang="zh-CN" sz="2400" b="1" dirty="0">
              <a:solidFill>
                <a:schemeClr val="accent2"/>
              </a:solidFill>
              <a:latin typeface="微软雅黑" panose="020B0503020204020204" pitchFamily="34" charset="-122"/>
              <a:ea typeface="微软雅黑" panose="020B0503020204020204" pitchFamily="34" charset="-122"/>
            </a:endParaRPr>
          </a:p>
        </p:txBody>
      </p:sp>
      <p:sp>
        <p:nvSpPr>
          <p:cNvPr id="25" name="标题 1"/>
          <p:cNvSpPr txBox="1"/>
          <p:nvPr/>
        </p:nvSpPr>
        <p:spPr>
          <a:xfrm>
            <a:off x="6038850" y="1316355"/>
            <a:ext cx="440690" cy="488315"/>
          </a:xfrm>
          <a:prstGeom prst="rect">
            <a:avLst/>
          </a:prstGeom>
        </p:spPr>
        <p:txBody>
          <a:bodyPr/>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fontAlgn="auto" hangingPunct="1">
              <a:spcAft>
                <a:spcPts val="0"/>
              </a:spcAft>
              <a:defRPr/>
            </a:pPr>
            <a:r>
              <a:rPr lang="en-US" altLang="zh-CN" sz="2400" b="1" dirty="0">
                <a:solidFill>
                  <a:schemeClr val="accent2"/>
                </a:solidFill>
                <a:latin typeface="微软雅黑" panose="020B0503020204020204" pitchFamily="34" charset="-122"/>
                <a:ea typeface="微软雅黑" panose="020B0503020204020204" pitchFamily="34" charset="-122"/>
              </a:rPr>
              <a:t>2</a:t>
            </a:r>
            <a:endParaRPr lang="en-US" altLang="zh-CN" sz="2400" b="1" dirty="0">
              <a:solidFill>
                <a:schemeClr val="accent2"/>
              </a:solidFill>
              <a:latin typeface="微软雅黑" panose="020B0503020204020204" pitchFamily="34" charset="-122"/>
              <a:ea typeface="微软雅黑" panose="020B0503020204020204" pitchFamily="34" charset="-122"/>
            </a:endParaRPr>
          </a:p>
        </p:txBody>
      </p:sp>
      <p:sp>
        <p:nvSpPr>
          <p:cNvPr id="29" name="标题 1"/>
          <p:cNvSpPr txBox="1"/>
          <p:nvPr/>
        </p:nvSpPr>
        <p:spPr>
          <a:xfrm>
            <a:off x="6012180" y="3943985"/>
            <a:ext cx="440690" cy="488315"/>
          </a:xfrm>
          <a:prstGeom prst="rect">
            <a:avLst/>
          </a:prstGeom>
        </p:spPr>
        <p:txBody>
          <a:bodyPr/>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fontAlgn="auto" hangingPunct="1">
              <a:spcAft>
                <a:spcPts val="0"/>
              </a:spcAft>
              <a:defRPr/>
            </a:pPr>
            <a:r>
              <a:rPr lang="en-US" altLang="zh-CN" sz="2400" b="1" dirty="0">
                <a:solidFill>
                  <a:schemeClr val="accent2"/>
                </a:solidFill>
                <a:latin typeface="微软雅黑" panose="020B0503020204020204" pitchFamily="34" charset="-122"/>
                <a:ea typeface="微软雅黑" panose="020B0503020204020204" pitchFamily="34" charset="-122"/>
              </a:rPr>
              <a:t>3</a:t>
            </a:r>
            <a:endParaRPr lang="en-US" altLang="zh-CN" sz="2400" b="1" dirty="0">
              <a:solidFill>
                <a:schemeClr val="accent2"/>
              </a:solidFill>
              <a:latin typeface="微软雅黑" panose="020B0503020204020204" pitchFamily="34" charset="-122"/>
              <a:ea typeface="微软雅黑" panose="020B0503020204020204" pitchFamily="34" charset="-122"/>
            </a:endParaRPr>
          </a:p>
        </p:txBody>
      </p:sp>
      <p:sp>
        <p:nvSpPr>
          <p:cNvPr id="35" name="椭圆 34"/>
          <p:cNvSpPr/>
          <p:nvPr/>
        </p:nvSpPr>
        <p:spPr>
          <a:xfrm>
            <a:off x="459105" y="1306195"/>
            <a:ext cx="468000" cy="468000"/>
          </a:xfrm>
          <a:prstGeom prst="ellipse">
            <a:avLst/>
          </a:prstGeom>
          <a:noFill/>
          <a:ln w="57150" cap="flat" cmpd="sng">
            <a:solidFill>
              <a:schemeClr val="accent2"/>
            </a:solidFill>
            <a:bevel/>
          </a:ln>
        </p:spPr>
        <p:txBody>
          <a:bodyPr wrap="square">
            <a:spAutoFit/>
          </a:bodyPr>
          <a:p>
            <a:pPr marL="342900" indent="-342900" eaLnBrk="0" hangingPunct="0">
              <a:lnSpc>
                <a:spcPct val="150000"/>
              </a:lnSpc>
            </a:pPr>
            <a:endParaRPr lang="zh-CN" altLang="en-US" sz="1600" dirty="0" smtClean="0"/>
          </a:p>
        </p:txBody>
      </p:sp>
      <p:sp>
        <p:nvSpPr>
          <p:cNvPr id="36" name="椭圆 35"/>
          <p:cNvSpPr/>
          <p:nvPr/>
        </p:nvSpPr>
        <p:spPr>
          <a:xfrm>
            <a:off x="6016625" y="1316355"/>
            <a:ext cx="468000" cy="468000"/>
          </a:xfrm>
          <a:prstGeom prst="ellipse">
            <a:avLst/>
          </a:prstGeom>
          <a:noFill/>
          <a:ln w="57150" cap="flat" cmpd="sng">
            <a:solidFill>
              <a:schemeClr val="accent2"/>
            </a:solidFill>
            <a:bevel/>
          </a:ln>
        </p:spPr>
        <p:txBody>
          <a:bodyPr wrap="square">
            <a:spAutoFit/>
          </a:bodyPr>
          <a:p>
            <a:pPr marL="342900" indent="-342900" eaLnBrk="0" hangingPunct="0">
              <a:lnSpc>
                <a:spcPct val="150000"/>
              </a:lnSpc>
            </a:pPr>
            <a:endParaRPr lang="zh-CN" altLang="en-US" sz="1600" dirty="0" smtClean="0"/>
          </a:p>
        </p:txBody>
      </p:sp>
      <p:sp>
        <p:nvSpPr>
          <p:cNvPr id="37" name="椭圆 36"/>
          <p:cNvSpPr/>
          <p:nvPr/>
        </p:nvSpPr>
        <p:spPr>
          <a:xfrm>
            <a:off x="5998210" y="3947795"/>
            <a:ext cx="468000" cy="468000"/>
          </a:xfrm>
          <a:prstGeom prst="ellipse">
            <a:avLst/>
          </a:prstGeom>
          <a:noFill/>
          <a:ln w="57150" cap="flat" cmpd="sng">
            <a:solidFill>
              <a:schemeClr val="accent2"/>
            </a:solidFill>
            <a:bevel/>
          </a:ln>
        </p:spPr>
        <p:txBody>
          <a:bodyPr wrap="square">
            <a:spAutoFit/>
          </a:bodyPr>
          <a:p>
            <a:pPr marL="342900" indent="-342900" eaLnBrk="0" hangingPunct="0">
              <a:lnSpc>
                <a:spcPct val="150000"/>
              </a:lnSpc>
            </a:pPr>
            <a:endParaRPr lang="zh-CN" altLang="en-US" sz="1600" dirty="0" smtClean="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 name="矩形: 圆角 3"/>
          <p:cNvSpPr/>
          <p:nvPr/>
        </p:nvSpPr>
        <p:spPr>
          <a:xfrm>
            <a:off x="8597265" y="4112895"/>
            <a:ext cx="3035300" cy="2468880"/>
          </a:xfrm>
          <a:prstGeom prst="roundRect">
            <a:avLst/>
          </a:prstGeom>
          <a:solidFill>
            <a:srgbClr val="BCF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nSpc>
                <a:spcPct val="150000"/>
              </a:lnSpc>
            </a:pP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12" name="矩形: 圆角 3"/>
          <p:cNvSpPr/>
          <p:nvPr/>
        </p:nvSpPr>
        <p:spPr>
          <a:xfrm>
            <a:off x="5414010" y="4112895"/>
            <a:ext cx="3035300" cy="2468880"/>
          </a:xfrm>
          <a:prstGeom prst="roundRect">
            <a:avLst/>
          </a:prstGeom>
          <a:solidFill>
            <a:srgbClr val="BCF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nSpc>
                <a:spcPct val="150000"/>
              </a:lnSpc>
            </a:pP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19" name="矩形: 圆角 3"/>
          <p:cNvSpPr/>
          <p:nvPr/>
        </p:nvSpPr>
        <p:spPr>
          <a:xfrm>
            <a:off x="835660" y="4055745"/>
            <a:ext cx="4430395" cy="2468880"/>
          </a:xfrm>
          <a:prstGeom prst="roundRect">
            <a:avLst/>
          </a:prstGeom>
          <a:solidFill>
            <a:srgbClr val="BCF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nSpc>
                <a:spcPct val="150000"/>
              </a:lnSpc>
            </a:pPr>
            <a:endParaRPr lang="zh-CN" altLang="en-US" sz="2000" dirty="0">
              <a:solidFill>
                <a:schemeClr val="tx1"/>
              </a:solidFill>
              <a:latin typeface="微软雅黑" panose="020B0503020204020204" pitchFamily="34" charset="-122"/>
              <a:ea typeface="微软雅黑" panose="020B0503020204020204" pitchFamily="34" charset="-122"/>
            </a:endParaRPr>
          </a:p>
        </p:txBody>
      </p:sp>
      <p:pic>
        <p:nvPicPr>
          <p:cNvPr id="20" name="Grafik 1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54100" y="891540"/>
            <a:ext cx="4581525" cy="3164205"/>
          </a:xfrm>
          <a:prstGeom prst="rect">
            <a:avLst/>
          </a:prstGeom>
        </p:spPr>
      </p:pic>
      <p:sp>
        <p:nvSpPr>
          <p:cNvPr id="21" name="Rechteck 20"/>
          <p:cNvSpPr/>
          <p:nvPr/>
        </p:nvSpPr>
        <p:spPr>
          <a:xfrm>
            <a:off x="3793252" y="2200647"/>
            <a:ext cx="871984" cy="10087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Rechteck 21"/>
          <p:cNvSpPr/>
          <p:nvPr/>
        </p:nvSpPr>
        <p:spPr>
          <a:xfrm>
            <a:off x="2100320" y="1585719"/>
            <a:ext cx="446686" cy="43204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rcRect t="11721" b="8715"/>
          <a:stretch>
            <a:fillRect/>
          </a:stretch>
        </p:blipFill>
        <p:spPr bwMode="auto">
          <a:xfrm>
            <a:off x="8216900" y="1209040"/>
            <a:ext cx="3481070" cy="2017395"/>
          </a:xfrm>
          <a:prstGeom prst="rect">
            <a:avLst/>
          </a:prstGeom>
          <a:noFill/>
          <a:ln>
            <a:noFill/>
          </a:ln>
        </p:spPr>
      </p:pic>
      <p:sp>
        <p:nvSpPr>
          <p:cNvPr id="2" name="标题 1"/>
          <p:cNvSpPr txBox="1"/>
          <p:nvPr/>
        </p:nvSpPr>
        <p:spPr>
          <a:xfrm>
            <a:off x="904875" y="190500"/>
            <a:ext cx="4291330" cy="701040"/>
          </a:xfrm>
          <a:prstGeom prst="rect">
            <a:avLst/>
          </a:prstGeom>
        </p:spPr>
        <p:txBody>
          <a:bodyPr/>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fontAlgn="auto" hangingPunct="1">
              <a:spcAft>
                <a:spcPts val="0"/>
              </a:spcAft>
              <a:defRPr/>
            </a:pPr>
            <a:r>
              <a:rPr lang="zh-CN" altLang="en-US" sz="3200" b="1" dirty="0">
                <a:solidFill>
                  <a:schemeClr val="tx1"/>
                </a:solidFill>
                <a:latin typeface="微软雅黑" panose="020B0503020204020204" pitchFamily="34" charset="-122"/>
                <a:ea typeface="微软雅黑" panose="020B0503020204020204" pitchFamily="34" charset="-122"/>
              </a:rPr>
              <a:t>原型机到产品技术路线</a:t>
            </a:r>
            <a:endParaRPr lang="zh-CN" altLang="en-US" sz="3200" b="1" dirty="0">
              <a:solidFill>
                <a:schemeClr val="tx1"/>
              </a:solidFill>
              <a:latin typeface="微软雅黑" panose="020B0503020204020204" pitchFamily="34" charset="-122"/>
              <a:ea typeface="微软雅黑" panose="020B0503020204020204" pitchFamily="34" charset="-122"/>
            </a:endParaRPr>
          </a:p>
        </p:txBody>
      </p:sp>
      <p:sp>
        <p:nvSpPr>
          <p:cNvPr id="3" name="右箭头 2"/>
          <p:cNvSpPr/>
          <p:nvPr/>
        </p:nvSpPr>
        <p:spPr>
          <a:xfrm>
            <a:off x="6266180" y="1837690"/>
            <a:ext cx="1747520" cy="711200"/>
          </a:xfrm>
          <a:prstGeom prst="rightArrow">
            <a:avLst/>
          </a:prstGeom>
          <a:solidFill>
            <a:srgbClr val="FFC000"/>
          </a:solidFill>
          <a:ln w="9525" cap="flat" cmpd="sng">
            <a:solidFill>
              <a:srgbClr val="FFC000"/>
            </a:solidFill>
            <a:bevel/>
          </a:ln>
        </p:spPr>
        <p:txBody>
          <a:bodyPr wrap="square">
            <a:spAutoFit/>
          </a:bodyPr>
          <a:p>
            <a:pPr marL="342900" indent="-342900" eaLnBrk="0" hangingPunct="0">
              <a:lnSpc>
                <a:spcPct val="150000"/>
              </a:lnSpc>
            </a:pPr>
            <a:endParaRPr lang="zh-CN" altLang="en-US" sz="1600" dirty="0" smtClean="0"/>
          </a:p>
        </p:txBody>
      </p:sp>
      <p:pic>
        <p:nvPicPr>
          <p:cNvPr id="18" name="图片 17"/>
          <p:cNvPicPr>
            <a:picLocks noChangeAspect="1"/>
          </p:cNvPicPr>
          <p:nvPr/>
        </p:nvPicPr>
        <p:blipFill>
          <a:blip r:embed="rId3"/>
          <a:stretch>
            <a:fillRect/>
          </a:stretch>
        </p:blipFill>
        <p:spPr>
          <a:xfrm>
            <a:off x="3256915" y="4055745"/>
            <a:ext cx="2009140" cy="2316480"/>
          </a:xfrm>
          <a:prstGeom prst="rect">
            <a:avLst/>
          </a:prstGeom>
        </p:spPr>
      </p:pic>
      <p:pic>
        <p:nvPicPr>
          <p:cNvPr id="10" name="图片 9"/>
          <p:cNvPicPr>
            <a:picLocks noChangeAspect="1"/>
          </p:cNvPicPr>
          <p:nvPr/>
        </p:nvPicPr>
        <p:blipFill>
          <a:blip r:embed="rId4"/>
          <a:srcRect l="8387"/>
          <a:stretch>
            <a:fillRect/>
          </a:stretch>
        </p:blipFill>
        <p:spPr>
          <a:xfrm>
            <a:off x="965200" y="4112895"/>
            <a:ext cx="2047240" cy="2202180"/>
          </a:xfrm>
          <a:prstGeom prst="rect">
            <a:avLst/>
          </a:prstGeom>
        </p:spPr>
      </p:pic>
      <p:sp>
        <p:nvSpPr>
          <p:cNvPr id="6" name="矩形: 圆角 3"/>
          <p:cNvSpPr/>
          <p:nvPr/>
        </p:nvSpPr>
        <p:spPr>
          <a:xfrm>
            <a:off x="6441440" y="3226435"/>
            <a:ext cx="5191760" cy="533400"/>
          </a:xfrm>
          <a:prstGeom prst="roundRect">
            <a:avLst>
              <a:gd name="adj" fmla="val 28344"/>
            </a:avLst>
          </a:prstGeom>
          <a:solidFill>
            <a:srgbClr val="B9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000">
              <a:latin typeface="微软雅黑" panose="020B0503020204020204" pitchFamily="34" charset="-122"/>
              <a:ea typeface="微软雅黑" panose="020B0503020204020204" pitchFamily="34" charset="-122"/>
            </a:endParaRPr>
          </a:p>
        </p:txBody>
      </p:sp>
      <p:sp>
        <p:nvSpPr>
          <p:cNvPr id="5" name="文本框 4"/>
          <p:cNvSpPr txBox="1"/>
          <p:nvPr/>
        </p:nvSpPr>
        <p:spPr>
          <a:xfrm>
            <a:off x="6651625" y="3264535"/>
            <a:ext cx="4886325" cy="460375"/>
          </a:xfrm>
          <a:prstGeom prst="rect">
            <a:avLst/>
          </a:prstGeom>
          <a:noFill/>
          <a:ln>
            <a:noFill/>
          </a:ln>
        </p:spPr>
        <p:txBody>
          <a:bodyPr wrap="square">
            <a:spAutoFit/>
          </a:bodyPr>
          <a:p>
            <a:pPr fontAlgn="auto">
              <a:lnSpc>
                <a:spcPct val="100000"/>
              </a:lnSpc>
            </a:pPr>
            <a:r>
              <a:rPr lang="zh-CN" altLang="en-US" sz="2400" b="0" dirty="0">
                <a:latin typeface="微软雅黑" panose="020B0503020204020204" pitchFamily="34" charset="-122"/>
                <a:ea typeface="微软雅黑" panose="020B0503020204020204" pitchFamily="34" charset="-122"/>
                <a:cs typeface="微软雅黑" panose="020B0503020204020204" pitchFamily="34" charset="-122"/>
              </a:rPr>
              <a:t>将原型机关键技术实用化、小型化</a:t>
            </a:r>
            <a:endParaRPr lang="zh-CN" altLang="en-US" sz="2400" b="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文本框 14"/>
          <p:cNvSpPr txBox="1"/>
          <p:nvPr/>
        </p:nvSpPr>
        <p:spPr>
          <a:xfrm>
            <a:off x="2124710" y="6246495"/>
            <a:ext cx="2028825" cy="368300"/>
          </a:xfrm>
          <a:prstGeom prst="rect">
            <a:avLst/>
          </a:prstGeom>
          <a:noFill/>
          <a:ln>
            <a:noFill/>
          </a:ln>
        </p:spPr>
        <p:txBody>
          <a:bodyPr wrap="none" anchor="t">
            <a:spAutoFit/>
          </a:bodyPr>
          <a:p>
            <a:pPr fontAlgn="auto">
              <a:lnSpc>
                <a:spcPct val="100000"/>
              </a:lnSpc>
            </a:pPr>
            <a:r>
              <a:rPr lang="zh-CN" altLang="en-US" sz="1400" b="1" dirty="0">
                <a:latin typeface="微软雅黑" panose="020B0503020204020204" pitchFamily="34" charset="-122"/>
                <a:ea typeface="微软雅黑" panose="020B0503020204020204" pitchFamily="34" charset="-122"/>
                <a:sym typeface="+mn-ea"/>
              </a:rPr>
              <a:t>换用紧凑构型干涉结构</a:t>
            </a:r>
            <a:r>
              <a:rPr lang="zh-CN" altLang="en-US" dirty="0">
                <a:solidFill>
                  <a:srgbClr val="FF0000"/>
                </a:solidFill>
                <a:latin typeface="微软雅黑" panose="020B0503020204020204" pitchFamily="34" charset="-122"/>
                <a:ea typeface="微软雅黑" panose="020B0503020204020204" pitchFamily="34" charset="-122"/>
                <a:sym typeface="+mn-ea"/>
              </a:rPr>
              <a:t> </a:t>
            </a:r>
            <a:endParaRPr lang="zh-CN" altLang="en-US" b="0" dirty="0" smtClean="0">
              <a:solidFill>
                <a:schemeClr val="accent6"/>
              </a:solidFill>
              <a:latin typeface="微软雅黑" panose="020B0503020204020204" pitchFamily="34" charset="-122"/>
              <a:cs typeface="Times New Roman" panose="02020603050405020304" pitchFamily="18" charset="0"/>
            </a:endParaRPr>
          </a:p>
        </p:txBody>
      </p:sp>
      <p:pic>
        <p:nvPicPr>
          <p:cNvPr id="7" name="图片 6" descr="滨松及西派特光谱分辨力对比"/>
          <p:cNvPicPr>
            <a:picLocks noChangeAspect="1"/>
          </p:cNvPicPr>
          <p:nvPr/>
        </p:nvPicPr>
        <p:blipFill>
          <a:blip r:embed="rId5"/>
          <a:srcRect l="4234" t="54944" r="50594" b="2278"/>
          <a:stretch>
            <a:fillRect/>
          </a:stretch>
        </p:blipFill>
        <p:spPr>
          <a:xfrm>
            <a:off x="5540375" y="4210050"/>
            <a:ext cx="2706370" cy="1911350"/>
          </a:xfrm>
          <a:prstGeom prst="rect">
            <a:avLst/>
          </a:prstGeom>
        </p:spPr>
      </p:pic>
      <p:sp>
        <p:nvSpPr>
          <p:cNvPr id="8" name="文本框 7"/>
          <p:cNvSpPr txBox="1"/>
          <p:nvPr/>
        </p:nvSpPr>
        <p:spPr>
          <a:xfrm>
            <a:off x="6074410" y="6238875"/>
            <a:ext cx="1891665" cy="368300"/>
          </a:xfrm>
          <a:prstGeom prst="rect">
            <a:avLst/>
          </a:prstGeom>
          <a:noFill/>
          <a:ln>
            <a:noFill/>
          </a:ln>
        </p:spPr>
        <p:txBody>
          <a:bodyPr wrap="none" anchor="t">
            <a:spAutoFit/>
          </a:bodyPr>
          <a:p>
            <a:pPr fontAlgn="auto">
              <a:lnSpc>
                <a:spcPct val="100000"/>
              </a:lnSpc>
            </a:pPr>
            <a:r>
              <a:rPr lang="zh-CN" altLang="en-US" sz="1400" b="1" dirty="0">
                <a:latin typeface="微软雅黑" panose="020B0503020204020204" pitchFamily="34" charset="-122"/>
                <a:ea typeface="微软雅黑" panose="020B0503020204020204" pitchFamily="34" charset="-122"/>
                <a:sym typeface="+mn-ea"/>
              </a:rPr>
              <a:t>应用</a:t>
            </a:r>
            <a:r>
              <a:rPr lang="en-US" altLang="zh-CN" sz="1400" b="1" dirty="0">
                <a:latin typeface="微软雅黑" panose="020B0503020204020204" pitchFamily="34" charset="-122"/>
                <a:ea typeface="微软雅黑" panose="020B0503020204020204" pitchFamily="34" charset="-122"/>
                <a:sym typeface="+mn-ea"/>
              </a:rPr>
              <a:t>MEMS</a:t>
            </a:r>
            <a:r>
              <a:rPr lang="zh-CN" altLang="en-US" sz="1400" b="1" dirty="0">
                <a:latin typeface="微软雅黑" panose="020B0503020204020204" pitchFamily="34" charset="-122"/>
                <a:ea typeface="微软雅黑" panose="020B0503020204020204" pitchFamily="34" charset="-122"/>
                <a:sym typeface="+mn-ea"/>
              </a:rPr>
              <a:t>类型器件</a:t>
            </a:r>
            <a:r>
              <a:rPr lang="zh-CN" altLang="en-US" dirty="0">
                <a:solidFill>
                  <a:srgbClr val="FF0000"/>
                </a:solidFill>
                <a:latin typeface="微软雅黑" panose="020B0503020204020204" pitchFamily="34" charset="-122"/>
                <a:ea typeface="微软雅黑" panose="020B0503020204020204" pitchFamily="34" charset="-122"/>
                <a:sym typeface="+mn-ea"/>
              </a:rPr>
              <a:t> </a:t>
            </a:r>
            <a:endParaRPr lang="zh-CN" altLang="en-US" b="0" dirty="0" smtClean="0">
              <a:solidFill>
                <a:schemeClr val="accent6"/>
              </a:solidFill>
              <a:latin typeface="微软雅黑" panose="020B0503020204020204" pitchFamily="34" charset="-122"/>
              <a:cs typeface="Times New Roman" panose="02020603050405020304" pitchFamily="18" charset="0"/>
            </a:endParaRPr>
          </a:p>
        </p:txBody>
      </p:sp>
      <p:sp>
        <p:nvSpPr>
          <p:cNvPr id="9" name="文本框 8"/>
          <p:cNvSpPr txBox="1"/>
          <p:nvPr/>
        </p:nvSpPr>
        <p:spPr>
          <a:xfrm>
            <a:off x="6183630" y="1308100"/>
            <a:ext cx="2014220" cy="429895"/>
          </a:xfrm>
          <a:prstGeom prst="rect">
            <a:avLst/>
          </a:prstGeom>
          <a:noFill/>
          <a:ln>
            <a:noFill/>
          </a:ln>
        </p:spPr>
        <p:txBody>
          <a:bodyPr wrap="square">
            <a:spAutoFit/>
          </a:bodyPr>
          <a:p>
            <a:pPr fontAlgn="auto">
              <a:lnSpc>
                <a:spcPct val="100000"/>
              </a:lnSpc>
            </a:pPr>
            <a:r>
              <a:rPr lang="zh-CN" altLang="en-US" sz="22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原型机到产品</a:t>
            </a:r>
            <a:endParaRPr lang="zh-CN" altLang="en-US" sz="22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0" name="图片 99"/>
          <p:cNvPicPr/>
          <p:nvPr/>
        </p:nvPicPr>
        <p:blipFill>
          <a:blip r:embed="rId6"/>
          <a:stretch>
            <a:fillRect/>
          </a:stretch>
        </p:blipFill>
        <p:spPr>
          <a:xfrm>
            <a:off x="8627745" y="4112895"/>
            <a:ext cx="1403350" cy="1235710"/>
          </a:xfrm>
          <a:prstGeom prst="rect">
            <a:avLst/>
          </a:prstGeom>
          <a:noFill/>
          <a:ln w="9525">
            <a:noFill/>
          </a:ln>
        </p:spPr>
      </p:pic>
      <p:pic>
        <p:nvPicPr>
          <p:cNvPr id="101" name="图片 100"/>
          <p:cNvPicPr/>
          <p:nvPr/>
        </p:nvPicPr>
        <p:blipFill>
          <a:blip r:embed="rId7"/>
          <a:srcRect l="58552" t="2500" r="2619" b="9412"/>
          <a:stretch>
            <a:fillRect/>
          </a:stretch>
        </p:blipFill>
        <p:spPr>
          <a:xfrm>
            <a:off x="10160635" y="4112895"/>
            <a:ext cx="1107440" cy="1097280"/>
          </a:xfrm>
          <a:prstGeom prst="rect">
            <a:avLst/>
          </a:prstGeom>
          <a:noFill/>
          <a:ln w="9525">
            <a:noFill/>
          </a:ln>
        </p:spPr>
      </p:pic>
      <p:pic>
        <p:nvPicPr>
          <p:cNvPr id="103" name="图片 102"/>
          <p:cNvPicPr/>
          <p:nvPr/>
        </p:nvPicPr>
        <p:blipFill>
          <a:blip r:embed="rId8"/>
          <a:stretch>
            <a:fillRect/>
          </a:stretch>
        </p:blipFill>
        <p:spPr>
          <a:xfrm>
            <a:off x="8815070" y="5324475"/>
            <a:ext cx="1029335" cy="914400"/>
          </a:xfrm>
          <a:prstGeom prst="rect">
            <a:avLst/>
          </a:prstGeom>
          <a:noFill/>
          <a:ln w="9525">
            <a:noFill/>
          </a:ln>
        </p:spPr>
      </p:pic>
      <p:pic>
        <p:nvPicPr>
          <p:cNvPr id="104" name="图片 103"/>
          <p:cNvPicPr/>
          <p:nvPr/>
        </p:nvPicPr>
        <p:blipFill>
          <a:blip r:embed="rId9"/>
          <a:srcRect l="16627" t="41348" r="62321" b="10123"/>
          <a:stretch>
            <a:fillRect/>
          </a:stretch>
        </p:blipFill>
        <p:spPr>
          <a:xfrm>
            <a:off x="10210165" y="5248275"/>
            <a:ext cx="1057910" cy="930275"/>
          </a:xfrm>
          <a:prstGeom prst="rect">
            <a:avLst/>
          </a:prstGeom>
          <a:noFill/>
          <a:ln w="9525">
            <a:noFill/>
          </a:ln>
        </p:spPr>
      </p:pic>
      <p:sp>
        <p:nvSpPr>
          <p:cNvPr id="11" name="文本框 10"/>
          <p:cNvSpPr txBox="1"/>
          <p:nvPr/>
        </p:nvSpPr>
        <p:spPr>
          <a:xfrm>
            <a:off x="8975725" y="6246495"/>
            <a:ext cx="2562225" cy="368300"/>
          </a:xfrm>
          <a:prstGeom prst="rect">
            <a:avLst/>
          </a:prstGeom>
          <a:noFill/>
          <a:ln>
            <a:noFill/>
          </a:ln>
        </p:spPr>
        <p:txBody>
          <a:bodyPr wrap="none" anchor="t">
            <a:spAutoFit/>
          </a:bodyPr>
          <a:p>
            <a:pPr fontAlgn="auto">
              <a:lnSpc>
                <a:spcPct val="100000"/>
              </a:lnSpc>
            </a:pPr>
            <a:r>
              <a:rPr lang="zh-CN" altLang="en-US" sz="1400" b="1" dirty="0">
                <a:latin typeface="微软雅黑" panose="020B0503020204020204" pitchFamily="34" charset="-122"/>
                <a:ea typeface="微软雅黑" panose="020B0503020204020204" pitchFamily="34" charset="-122"/>
                <a:sym typeface="+mn-ea"/>
              </a:rPr>
              <a:t>应用复合光学元件及光纤光路</a:t>
            </a:r>
            <a:r>
              <a:rPr lang="zh-CN" altLang="en-US" dirty="0">
                <a:solidFill>
                  <a:srgbClr val="FF0000"/>
                </a:solidFill>
                <a:latin typeface="微软雅黑" panose="020B0503020204020204" pitchFamily="34" charset="-122"/>
                <a:ea typeface="微软雅黑" panose="020B0503020204020204" pitchFamily="34" charset="-122"/>
                <a:sym typeface="+mn-ea"/>
              </a:rPr>
              <a:t> </a:t>
            </a:r>
            <a:endParaRPr lang="zh-CN" altLang="en-US" b="0" dirty="0" smtClean="0">
              <a:solidFill>
                <a:schemeClr val="accent6"/>
              </a:solidFill>
              <a:latin typeface="微软雅黑" panose="020B0503020204020204" pitchFamily="34" charset="-122"/>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101009" y="4291070"/>
            <a:ext cx="11504428" cy="707886"/>
          </a:xfrm>
          <a:prstGeom prst="rect">
            <a:avLst/>
          </a:prstGeom>
          <a:noFill/>
        </p:spPr>
        <p:txBody>
          <a:bodyPr wrap="square">
            <a:spAutoFit/>
          </a:bodyPr>
          <a:lstStyle/>
          <a:p>
            <a:pPr algn="just"/>
            <a:r>
              <a:rPr lang="zh-CN" altLang="en-US" sz="2000" dirty="0">
                <a:latin typeface="Times New Roman" panose="02020603050405020304" pitchFamily="18" charset="0"/>
                <a:cs typeface="Times New Roman" panose="02020603050405020304" pitchFamily="18" charset="0"/>
              </a:rPr>
              <a:t>     本课题选用碳数在</a:t>
            </a:r>
            <a:r>
              <a:rPr lang="en-US" altLang="zh-CN" sz="2000" dirty="0">
                <a:latin typeface="Times New Roman" panose="02020603050405020304" pitchFamily="18" charset="0"/>
                <a:cs typeface="Times New Roman" panose="02020603050405020304" pitchFamily="18" charset="0"/>
              </a:rPr>
              <a:t>C5-C10</a:t>
            </a:r>
            <a:r>
              <a:rPr lang="zh-CN" altLang="en-US" sz="2000" dirty="0">
                <a:latin typeface="Times New Roman" panose="02020603050405020304" pitchFamily="18" charset="0"/>
                <a:cs typeface="Times New Roman" panose="02020603050405020304" pitchFamily="18" charset="0"/>
              </a:rPr>
              <a:t>的矿物油作为原料，通过外加苯、烯烃、芳烃、含氧化合物、硫等物质复配的方式研制油品快检分析用标准物质体系。研制包含系列浓度组成的不少于</a:t>
            </a:r>
            <a:r>
              <a:rPr lang="en-US" altLang="zh-CN" sz="2000" dirty="0">
                <a:latin typeface="Times New Roman" panose="02020603050405020304" pitchFamily="18" charset="0"/>
                <a:cs typeface="Times New Roman" panose="02020603050405020304" pitchFamily="18" charset="0"/>
              </a:rPr>
              <a:t>10</a:t>
            </a:r>
            <a:r>
              <a:rPr lang="zh-CN" altLang="en-US" sz="2000" dirty="0">
                <a:latin typeface="Times New Roman" panose="02020603050405020304" pitchFamily="18" charset="0"/>
                <a:cs typeface="Times New Roman" panose="02020603050405020304" pitchFamily="18" charset="0"/>
              </a:rPr>
              <a:t>种汽油的标准物质。</a:t>
            </a:r>
            <a:endParaRPr lang="zh-CN" altLang="en-US" sz="2000" dirty="0">
              <a:latin typeface="Times New Roman" panose="02020603050405020304" pitchFamily="18" charset="0"/>
              <a:cs typeface="Times New Roman" panose="02020603050405020304" pitchFamily="18" charset="0"/>
            </a:endParaRPr>
          </a:p>
        </p:txBody>
      </p:sp>
      <p:grpSp>
        <p:nvGrpSpPr>
          <p:cNvPr id="110" name="组合 109"/>
          <p:cNvGrpSpPr/>
          <p:nvPr/>
        </p:nvGrpSpPr>
        <p:grpSpPr>
          <a:xfrm>
            <a:off x="2495751" y="777403"/>
            <a:ext cx="7272505" cy="3560201"/>
            <a:chOff x="971750" y="847582"/>
            <a:chExt cx="7272505" cy="3560201"/>
          </a:xfrm>
        </p:grpSpPr>
        <p:grpSp>
          <p:nvGrpSpPr>
            <p:cNvPr id="35" name="组合 34"/>
            <p:cNvGrpSpPr/>
            <p:nvPr/>
          </p:nvGrpSpPr>
          <p:grpSpPr>
            <a:xfrm>
              <a:off x="971750" y="847582"/>
              <a:ext cx="7272505" cy="3560201"/>
              <a:chOff x="539720" y="847582"/>
              <a:chExt cx="7272505" cy="3560201"/>
            </a:xfrm>
          </p:grpSpPr>
          <p:grpSp>
            <p:nvGrpSpPr>
              <p:cNvPr id="46" name="组合 45"/>
              <p:cNvGrpSpPr/>
              <p:nvPr/>
            </p:nvGrpSpPr>
            <p:grpSpPr>
              <a:xfrm>
                <a:off x="539720" y="847582"/>
                <a:ext cx="7272505" cy="3419056"/>
                <a:chOff x="1115759" y="1063597"/>
                <a:chExt cx="7272505" cy="3419056"/>
              </a:xfrm>
            </p:grpSpPr>
            <p:grpSp>
              <p:nvGrpSpPr>
                <p:cNvPr id="6" name="组合 5"/>
                <p:cNvGrpSpPr/>
                <p:nvPr/>
              </p:nvGrpSpPr>
              <p:grpSpPr>
                <a:xfrm>
                  <a:off x="1115759" y="1063597"/>
                  <a:ext cx="7272505" cy="3419056"/>
                  <a:chOff x="3931475" y="2270777"/>
                  <a:chExt cx="6445717" cy="3030354"/>
                </a:xfrm>
              </p:grpSpPr>
              <p:cxnSp>
                <p:nvCxnSpPr>
                  <p:cNvPr id="7" name="MH_Other_1"/>
                  <p:cNvCxnSpPr/>
                  <p:nvPr>
                    <p:custDataLst>
                      <p:tags r:id="rId1"/>
                    </p:custDataLst>
                  </p:nvPr>
                </p:nvCxnSpPr>
                <p:spPr>
                  <a:xfrm>
                    <a:off x="3931475" y="3376613"/>
                    <a:ext cx="6445717" cy="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 name="MH_Other_2"/>
                  <p:cNvCxnSpPr/>
                  <p:nvPr>
                    <p:custDataLst>
                      <p:tags r:id="rId2"/>
                    </p:custDataLst>
                  </p:nvPr>
                </p:nvCxnSpPr>
                <p:spPr>
                  <a:xfrm>
                    <a:off x="3931475" y="4002088"/>
                    <a:ext cx="6445717" cy="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 name="MH_Other_3"/>
                  <p:cNvCxnSpPr/>
                  <p:nvPr>
                    <p:custDataLst>
                      <p:tags r:id="rId3"/>
                    </p:custDataLst>
                  </p:nvPr>
                </p:nvCxnSpPr>
                <p:spPr>
                  <a:xfrm>
                    <a:off x="3931475" y="4627563"/>
                    <a:ext cx="6445717" cy="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 name="MH_Other_4"/>
                  <p:cNvCxnSpPr/>
                  <p:nvPr>
                    <p:custDataLst>
                      <p:tags r:id="rId4"/>
                    </p:custDataLst>
                  </p:nvPr>
                </p:nvCxnSpPr>
                <p:spPr>
                  <a:xfrm>
                    <a:off x="3931475" y="5253038"/>
                    <a:ext cx="6445717" cy="0"/>
                  </a:xfrm>
                  <a:prstGeom prst="line">
                    <a:avLst/>
                  </a:prstGeom>
                  <a:ln>
                    <a:solidFill>
                      <a:schemeClr val="bg1">
                        <a:lumMod val="8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3" name="MH_Text_2"/>
                  <p:cNvSpPr/>
                  <p:nvPr>
                    <p:custDataLst>
                      <p:tags r:id="rId5"/>
                    </p:custDataLst>
                  </p:nvPr>
                </p:nvSpPr>
                <p:spPr>
                  <a:xfrm>
                    <a:off x="5373688" y="2757489"/>
                    <a:ext cx="647700" cy="2543642"/>
                  </a:xfrm>
                  <a:custGeom>
                    <a:avLst/>
                    <a:gdLst>
                      <a:gd name="connsiteX0" fmla="*/ 0 w 720080"/>
                      <a:gd name="connsiteY0" fmla="*/ 0 h 2304256"/>
                      <a:gd name="connsiteX1" fmla="*/ 720080 w 720080"/>
                      <a:gd name="connsiteY1" fmla="*/ 0 h 2304256"/>
                      <a:gd name="connsiteX2" fmla="*/ 720080 w 720080"/>
                      <a:gd name="connsiteY2" fmla="*/ 2184240 h 2304256"/>
                      <a:gd name="connsiteX3" fmla="*/ 600064 w 720080"/>
                      <a:gd name="connsiteY3" fmla="*/ 2304256 h 2304256"/>
                      <a:gd name="connsiteX4" fmla="*/ 120016 w 720080"/>
                      <a:gd name="connsiteY4" fmla="*/ 2304256 h 2304256"/>
                      <a:gd name="connsiteX5" fmla="*/ 0 w 720080"/>
                      <a:gd name="connsiteY5" fmla="*/ 2184240 h 2304256"/>
                      <a:gd name="connsiteX6" fmla="*/ 0 w 720080"/>
                      <a:gd name="connsiteY6" fmla="*/ 0 h 230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080" h="2304256">
                        <a:moveTo>
                          <a:pt x="0" y="0"/>
                        </a:moveTo>
                        <a:lnTo>
                          <a:pt x="720080" y="0"/>
                        </a:lnTo>
                        <a:lnTo>
                          <a:pt x="720080" y="2184240"/>
                        </a:lnTo>
                        <a:cubicBezTo>
                          <a:pt x="720080" y="2250523"/>
                          <a:pt x="666347" y="2304256"/>
                          <a:pt x="600064" y="2304256"/>
                        </a:cubicBezTo>
                        <a:lnTo>
                          <a:pt x="120016" y="2304256"/>
                        </a:lnTo>
                        <a:cubicBezTo>
                          <a:pt x="53733" y="2304256"/>
                          <a:pt x="0" y="2250523"/>
                          <a:pt x="0" y="2184240"/>
                        </a:cubicBezTo>
                        <a:lnTo>
                          <a:pt x="0" y="0"/>
                        </a:ln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44000" anchor="b"/>
                  <a:lstStyle/>
                  <a:p>
                    <a:pPr algn="ctr">
                      <a:defRPr/>
                    </a:pPr>
                    <a:endParaRPr lang="zh-CN" altLang="en-US" sz="1600" b="1" dirty="0">
                      <a:solidFill>
                        <a:srgbClr val="FFFFFF"/>
                      </a:solidFill>
                      <a:latin typeface="Arial" panose="020B0604020202020204"/>
                      <a:ea typeface="宋体" panose="02010600030101010101" pitchFamily="2" charset="-122"/>
                      <a:cs typeface="Verdana" panose="020B0604030504040204" pitchFamily="34" charset="0"/>
                    </a:endParaRPr>
                  </a:p>
                </p:txBody>
              </p:sp>
              <p:sp>
                <p:nvSpPr>
                  <p:cNvPr id="14" name="MH_Text_3"/>
                  <p:cNvSpPr/>
                  <p:nvPr>
                    <p:custDataLst>
                      <p:tags r:id="rId6"/>
                    </p:custDataLst>
                  </p:nvPr>
                </p:nvSpPr>
                <p:spPr>
                  <a:xfrm>
                    <a:off x="6300120" y="2757488"/>
                    <a:ext cx="647700" cy="1464258"/>
                  </a:xfrm>
                  <a:custGeom>
                    <a:avLst/>
                    <a:gdLst>
                      <a:gd name="connsiteX0" fmla="*/ 0 w 720080"/>
                      <a:gd name="connsiteY0" fmla="*/ 0 h 2304256"/>
                      <a:gd name="connsiteX1" fmla="*/ 720080 w 720080"/>
                      <a:gd name="connsiteY1" fmla="*/ 0 h 2304256"/>
                      <a:gd name="connsiteX2" fmla="*/ 720080 w 720080"/>
                      <a:gd name="connsiteY2" fmla="*/ 2184240 h 2304256"/>
                      <a:gd name="connsiteX3" fmla="*/ 600064 w 720080"/>
                      <a:gd name="connsiteY3" fmla="*/ 2304256 h 2304256"/>
                      <a:gd name="connsiteX4" fmla="*/ 120016 w 720080"/>
                      <a:gd name="connsiteY4" fmla="*/ 2304256 h 2304256"/>
                      <a:gd name="connsiteX5" fmla="*/ 0 w 720080"/>
                      <a:gd name="connsiteY5" fmla="*/ 2184240 h 2304256"/>
                      <a:gd name="connsiteX6" fmla="*/ 0 w 720080"/>
                      <a:gd name="connsiteY6" fmla="*/ 0 h 230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080" h="2304256">
                        <a:moveTo>
                          <a:pt x="0" y="0"/>
                        </a:moveTo>
                        <a:lnTo>
                          <a:pt x="720080" y="0"/>
                        </a:lnTo>
                        <a:lnTo>
                          <a:pt x="720080" y="2184240"/>
                        </a:lnTo>
                        <a:cubicBezTo>
                          <a:pt x="720080" y="2250523"/>
                          <a:pt x="666347" y="2304256"/>
                          <a:pt x="600064" y="2304256"/>
                        </a:cubicBezTo>
                        <a:lnTo>
                          <a:pt x="120016" y="2304256"/>
                        </a:lnTo>
                        <a:cubicBezTo>
                          <a:pt x="53733" y="2304256"/>
                          <a:pt x="0" y="2250523"/>
                          <a:pt x="0" y="2184240"/>
                        </a:cubicBezTo>
                        <a:lnTo>
                          <a:pt x="0" y="0"/>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44000" anchor="b"/>
                  <a:lstStyle/>
                  <a:p>
                    <a:pPr algn="ctr">
                      <a:defRPr/>
                    </a:pPr>
                    <a:endParaRPr lang="zh-CN" altLang="en-US" sz="1600" b="1" dirty="0">
                      <a:solidFill>
                        <a:srgbClr val="FFFFFF"/>
                      </a:solidFill>
                      <a:latin typeface="Arial" panose="020B0604020202020204"/>
                      <a:ea typeface="宋体" panose="02010600030101010101" pitchFamily="2" charset="-122"/>
                      <a:cs typeface="Verdana" panose="020B0604030504040204" pitchFamily="34" charset="0"/>
                    </a:endParaRPr>
                  </a:p>
                </p:txBody>
              </p:sp>
              <p:sp>
                <p:nvSpPr>
                  <p:cNvPr id="15" name="MH_Text_4"/>
                  <p:cNvSpPr/>
                  <p:nvPr>
                    <p:custDataLst>
                      <p:tags r:id="rId7"/>
                    </p:custDataLst>
                  </p:nvPr>
                </p:nvSpPr>
                <p:spPr>
                  <a:xfrm>
                    <a:off x="7308190" y="2757490"/>
                    <a:ext cx="647700" cy="716011"/>
                  </a:xfrm>
                  <a:custGeom>
                    <a:avLst/>
                    <a:gdLst>
                      <a:gd name="connsiteX0" fmla="*/ 0 w 720080"/>
                      <a:gd name="connsiteY0" fmla="*/ 0 h 2304256"/>
                      <a:gd name="connsiteX1" fmla="*/ 720080 w 720080"/>
                      <a:gd name="connsiteY1" fmla="*/ 0 h 2304256"/>
                      <a:gd name="connsiteX2" fmla="*/ 720080 w 720080"/>
                      <a:gd name="connsiteY2" fmla="*/ 2184240 h 2304256"/>
                      <a:gd name="connsiteX3" fmla="*/ 600064 w 720080"/>
                      <a:gd name="connsiteY3" fmla="*/ 2304256 h 2304256"/>
                      <a:gd name="connsiteX4" fmla="*/ 120016 w 720080"/>
                      <a:gd name="connsiteY4" fmla="*/ 2304256 h 2304256"/>
                      <a:gd name="connsiteX5" fmla="*/ 0 w 720080"/>
                      <a:gd name="connsiteY5" fmla="*/ 2184240 h 2304256"/>
                      <a:gd name="connsiteX6" fmla="*/ 0 w 720080"/>
                      <a:gd name="connsiteY6" fmla="*/ 0 h 230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080" h="2304256">
                        <a:moveTo>
                          <a:pt x="0" y="0"/>
                        </a:moveTo>
                        <a:lnTo>
                          <a:pt x="720080" y="0"/>
                        </a:lnTo>
                        <a:lnTo>
                          <a:pt x="720080" y="2184240"/>
                        </a:lnTo>
                        <a:cubicBezTo>
                          <a:pt x="720080" y="2250523"/>
                          <a:pt x="666347" y="2304256"/>
                          <a:pt x="600064" y="2304256"/>
                        </a:cubicBezTo>
                        <a:lnTo>
                          <a:pt x="120016" y="2304256"/>
                        </a:lnTo>
                        <a:cubicBezTo>
                          <a:pt x="53733" y="2304256"/>
                          <a:pt x="0" y="2250523"/>
                          <a:pt x="0" y="2184240"/>
                        </a:cubicBezTo>
                        <a:lnTo>
                          <a:pt x="0" y="0"/>
                        </a:ln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44000" anchor="b"/>
                  <a:lstStyle/>
                  <a:p>
                    <a:pPr algn="ctr">
                      <a:defRPr/>
                    </a:pPr>
                    <a:endParaRPr lang="zh-CN" altLang="en-US" sz="1600" b="1" dirty="0">
                      <a:solidFill>
                        <a:srgbClr val="FFFFFF"/>
                      </a:solidFill>
                      <a:latin typeface="Arial" panose="020B0604020202020204"/>
                      <a:ea typeface="宋体" panose="02010600030101010101" pitchFamily="2" charset="-122"/>
                      <a:cs typeface="Verdana" panose="020B0604030504040204" pitchFamily="34" charset="0"/>
                    </a:endParaRPr>
                  </a:p>
                </p:txBody>
              </p:sp>
              <p:cxnSp>
                <p:nvCxnSpPr>
                  <p:cNvPr id="16" name="MH_Other_6"/>
                  <p:cNvCxnSpPr/>
                  <p:nvPr>
                    <p:custDataLst>
                      <p:tags r:id="rId8"/>
                    </p:custDataLst>
                  </p:nvPr>
                </p:nvCxnSpPr>
                <p:spPr>
                  <a:xfrm>
                    <a:off x="3931475" y="2757488"/>
                    <a:ext cx="6445715" cy="0"/>
                  </a:xfrm>
                  <a:prstGeom prst="line">
                    <a:avLst/>
                  </a:prstGeom>
                  <a:ln w="38100">
                    <a:solidFill>
                      <a:schemeClr val="tx1">
                        <a:lumMod val="65000"/>
                        <a:lumOff val="35000"/>
                      </a:schemeClr>
                    </a:solidFill>
                    <a:prstDash val="solid"/>
                  </a:ln>
                  <a:effectLst>
                    <a:outerShdw blurRad="25400" dist="25400" dir="5400000" algn="t" rotWithShape="0">
                      <a:prstClr val="black">
                        <a:alpha val="15000"/>
                      </a:prstClr>
                    </a:outerShdw>
                  </a:effectLst>
                </p:spPr>
                <p:style>
                  <a:lnRef idx="1">
                    <a:schemeClr val="accent1"/>
                  </a:lnRef>
                  <a:fillRef idx="0">
                    <a:schemeClr val="accent1"/>
                  </a:fillRef>
                  <a:effectRef idx="0">
                    <a:schemeClr val="accent1"/>
                  </a:effectRef>
                  <a:fontRef idx="minor">
                    <a:schemeClr val="tx1"/>
                  </a:fontRef>
                </p:style>
              </p:cxnSp>
              <p:sp>
                <p:nvSpPr>
                  <p:cNvPr id="18" name="MH_SubTitle_2"/>
                  <p:cNvSpPr/>
                  <p:nvPr>
                    <p:custDataLst>
                      <p:tags r:id="rId9"/>
                    </p:custDataLst>
                  </p:nvPr>
                </p:nvSpPr>
                <p:spPr>
                  <a:xfrm>
                    <a:off x="5272115" y="2270777"/>
                    <a:ext cx="812800" cy="628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CN" altLang="en-US" dirty="0">
                        <a:solidFill>
                          <a:prstClr val="black"/>
                        </a:solidFill>
                        <a:latin typeface="Arial" panose="020B0604020202020204"/>
                        <a:ea typeface="宋体" panose="02010600030101010101" pitchFamily="2" charset="-122"/>
                        <a:cs typeface="Verdana" panose="020B0604030504040204" pitchFamily="34" charset="0"/>
                      </a:rPr>
                      <a:t>芳烃</a:t>
                    </a:r>
                    <a:endParaRPr lang="zh-CN" altLang="en-US" dirty="0">
                      <a:solidFill>
                        <a:prstClr val="black"/>
                      </a:solidFill>
                      <a:latin typeface="Arial" panose="020B0604020202020204"/>
                      <a:ea typeface="宋体" panose="02010600030101010101" pitchFamily="2" charset="-122"/>
                      <a:cs typeface="Verdana" panose="020B0604030504040204" pitchFamily="34" charset="0"/>
                    </a:endParaRPr>
                  </a:p>
                </p:txBody>
              </p:sp>
              <p:sp>
                <p:nvSpPr>
                  <p:cNvPr id="19" name="MH_SubTitle_3"/>
                  <p:cNvSpPr/>
                  <p:nvPr>
                    <p:custDataLst>
                      <p:tags r:id="rId10"/>
                    </p:custDataLst>
                  </p:nvPr>
                </p:nvSpPr>
                <p:spPr>
                  <a:xfrm>
                    <a:off x="6182428" y="2270777"/>
                    <a:ext cx="812800" cy="628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CN" altLang="en-US" dirty="0">
                        <a:solidFill>
                          <a:prstClr val="black"/>
                        </a:solidFill>
                        <a:latin typeface="Arial" panose="020B0604020202020204"/>
                        <a:ea typeface="宋体" panose="02010600030101010101" pitchFamily="2" charset="-122"/>
                        <a:cs typeface="Verdana" panose="020B0604030504040204" pitchFamily="34" charset="0"/>
                      </a:rPr>
                      <a:t>烯烃</a:t>
                    </a:r>
                    <a:endParaRPr lang="zh-CN" altLang="en-US" dirty="0">
                      <a:solidFill>
                        <a:prstClr val="black"/>
                      </a:solidFill>
                      <a:latin typeface="Arial" panose="020B0604020202020204"/>
                      <a:ea typeface="宋体" panose="02010600030101010101" pitchFamily="2" charset="-122"/>
                      <a:cs typeface="Verdana" panose="020B0604030504040204" pitchFamily="34" charset="0"/>
                    </a:endParaRPr>
                  </a:p>
                </p:txBody>
              </p:sp>
              <p:sp>
                <p:nvSpPr>
                  <p:cNvPr id="20" name="MH_SubTitle_4"/>
                  <p:cNvSpPr/>
                  <p:nvPr>
                    <p:custDataLst>
                      <p:tags r:id="rId11"/>
                    </p:custDataLst>
                  </p:nvPr>
                </p:nvSpPr>
                <p:spPr>
                  <a:xfrm>
                    <a:off x="7122866" y="2270777"/>
                    <a:ext cx="1090612" cy="6286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CN" altLang="en-US" dirty="0">
                        <a:solidFill>
                          <a:prstClr val="black"/>
                        </a:solidFill>
                        <a:latin typeface="Arial" panose="020B0604020202020204"/>
                        <a:ea typeface="宋体" panose="02010600030101010101" pitchFamily="2" charset="-122"/>
                        <a:cs typeface="Verdana" panose="020B0604030504040204" pitchFamily="34" charset="0"/>
                      </a:rPr>
                      <a:t>含氧化合物</a:t>
                    </a:r>
                    <a:endParaRPr lang="zh-CN" altLang="en-US" dirty="0">
                      <a:solidFill>
                        <a:prstClr val="black"/>
                      </a:solidFill>
                      <a:latin typeface="Arial" panose="020B0604020202020204"/>
                      <a:ea typeface="宋体" panose="02010600030101010101" pitchFamily="2" charset="-122"/>
                      <a:cs typeface="Verdana" panose="020B0604030504040204" pitchFamily="34" charset="0"/>
                    </a:endParaRPr>
                  </a:p>
                </p:txBody>
              </p:sp>
            </p:grpSp>
            <p:sp>
              <p:nvSpPr>
                <p:cNvPr id="22" name="MH_Text_4"/>
                <p:cNvSpPr/>
                <p:nvPr>
                  <p:custDataLst>
                    <p:tags r:id="rId12"/>
                  </p:custDataLst>
                </p:nvPr>
              </p:nvSpPr>
              <p:spPr>
                <a:xfrm>
                  <a:off x="7092673" y="1628876"/>
                  <a:ext cx="730780" cy="628142"/>
                </a:xfrm>
                <a:custGeom>
                  <a:avLst/>
                  <a:gdLst>
                    <a:gd name="connsiteX0" fmla="*/ 0 w 720080"/>
                    <a:gd name="connsiteY0" fmla="*/ 0 h 2304256"/>
                    <a:gd name="connsiteX1" fmla="*/ 720080 w 720080"/>
                    <a:gd name="connsiteY1" fmla="*/ 0 h 2304256"/>
                    <a:gd name="connsiteX2" fmla="*/ 720080 w 720080"/>
                    <a:gd name="connsiteY2" fmla="*/ 2184240 h 2304256"/>
                    <a:gd name="connsiteX3" fmla="*/ 600064 w 720080"/>
                    <a:gd name="connsiteY3" fmla="*/ 2304256 h 2304256"/>
                    <a:gd name="connsiteX4" fmla="*/ 120016 w 720080"/>
                    <a:gd name="connsiteY4" fmla="*/ 2304256 h 2304256"/>
                    <a:gd name="connsiteX5" fmla="*/ 0 w 720080"/>
                    <a:gd name="connsiteY5" fmla="*/ 2184240 h 2304256"/>
                    <a:gd name="connsiteX6" fmla="*/ 0 w 720080"/>
                    <a:gd name="connsiteY6" fmla="*/ 0 h 230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080" h="2304256">
                      <a:moveTo>
                        <a:pt x="0" y="0"/>
                      </a:moveTo>
                      <a:lnTo>
                        <a:pt x="720080" y="0"/>
                      </a:lnTo>
                      <a:lnTo>
                        <a:pt x="720080" y="2184240"/>
                      </a:lnTo>
                      <a:cubicBezTo>
                        <a:pt x="720080" y="2250523"/>
                        <a:pt x="666347" y="2304256"/>
                        <a:pt x="600064" y="2304256"/>
                      </a:cubicBezTo>
                      <a:lnTo>
                        <a:pt x="120016" y="2304256"/>
                      </a:lnTo>
                      <a:cubicBezTo>
                        <a:pt x="53733" y="2304256"/>
                        <a:pt x="0" y="2250523"/>
                        <a:pt x="0" y="2184240"/>
                      </a:cubicBezTo>
                      <a:lnTo>
                        <a:pt x="0" y="0"/>
                      </a:lnTo>
                      <a:close/>
                    </a:path>
                  </a:pathLst>
                </a:cu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44000" anchor="b"/>
                <a:lstStyle/>
                <a:p>
                  <a:pPr algn="ctr">
                    <a:defRPr/>
                  </a:pPr>
                  <a:endParaRPr lang="zh-CN" altLang="en-US" sz="1200" b="1" dirty="0">
                    <a:solidFill>
                      <a:schemeClr val="tx1"/>
                    </a:solidFill>
                    <a:latin typeface="Arial" panose="020B0604020202020204"/>
                    <a:ea typeface="宋体" panose="02010600030101010101" pitchFamily="2" charset="-122"/>
                    <a:cs typeface="Verdana" panose="020B0604030504040204" pitchFamily="34" charset="0"/>
                  </a:endParaRPr>
                </a:p>
              </p:txBody>
            </p:sp>
            <p:sp>
              <p:nvSpPr>
                <p:cNvPr id="23" name="MH_Text_1"/>
                <p:cNvSpPr/>
                <p:nvPr>
                  <p:custDataLst>
                    <p:tags r:id="rId13"/>
                  </p:custDataLst>
                </p:nvPr>
              </p:nvSpPr>
              <p:spPr>
                <a:xfrm>
                  <a:off x="6012598" y="1628875"/>
                  <a:ext cx="730780" cy="514701"/>
                </a:xfrm>
                <a:custGeom>
                  <a:avLst/>
                  <a:gdLst>
                    <a:gd name="connsiteX0" fmla="*/ 0 w 720080"/>
                    <a:gd name="connsiteY0" fmla="*/ 0 h 2304256"/>
                    <a:gd name="connsiteX1" fmla="*/ 720080 w 720080"/>
                    <a:gd name="connsiteY1" fmla="*/ 0 h 2304256"/>
                    <a:gd name="connsiteX2" fmla="*/ 720080 w 720080"/>
                    <a:gd name="connsiteY2" fmla="*/ 2184240 h 2304256"/>
                    <a:gd name="connsiteX3" fmla="*/ 600064 w 720080"/>
                    <a:gd name="connsiteY3" fmla="*/ 2304256 h 2304256"/>
                    <a:gd name="connsiteX4" fmla="*/ 120016 w 720080"/>
                    <a:gd name="connsiteY4" fmla="*/ 2304256 h 2304256"/>
                    <a:gd name="connsiteX5" fmla="*/ 0 w 720080"/>
                    <a:gd name="connsiteY5" fmla="*/ 2184240 h 2304256"/>
                    <a:gd name="connsiteX6" fmla="*/ 0 w 720080"/>
                    <a:gd name="connsiteY6" fmla="*/ 0 h 230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080" h="2304256">
                      <a:moveTo>
                        <a:pt x="0" y="0"/>
                      </a:moveTo>
                      <a:lnTo>
                        <a:pt x="720080" y="0"/>
                      </a:lnTo>
                      <a:lnTo>
                        <a:pt x="720080" y="2184240"/>
                      </a:lnTo>
                      <a:cubicBezTo>
                        <a:pt x="720080" y="2250523"/>
                        <a:pt x="666347" y="2304256"/>
                        <a:pt x="600064" y="2304256"/>
                      </a:cubicBezTo>
                      <a:lnTo>
                        <a:pt x="120016" y="2304256"/>
                      </a:lnTo>
                      <a:cubicBezTo>
                        <a:pt x="53733" y="2304256"/>
                        <a:pt x="0" y="2250523"/>
                        <a:pt x="0" y="2184240"/>
                      </a:cubicBezTo>
                      <a:lnTo>
                        <a:pt x="0" y="0"/>
                      </a:ln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44000" anchor="b"/>
                <a:lstStyle/>
                <a:p>
                  <a:pPr algn="ctr">
                    <a:defRPr/>
                  </a:pPr>
                  <a:endParaRPr lang="zh-CN" altLang="en-US" sz="1400" b="1" dirty="0">
                    <a:solidFill>
                      <a:schemeClr val="bg1"/>
                    </a:solidFill>
                    <a:latin typeface="Arial" panose="020B0604020202020204" pitchFamily="34" charset="0"/>
                    <a:ea typeface="宋体" panose="02010600030101010101" pitchFamily="2" charset="-122"/>
                    <a:cs typeface="Arial" panose="020B0604020202020204" pitchFamily="34" charset="0"/>
                  </a:endParaRPr>
                </a:p>
              </p:txBody>
            </p:sp>
            <p:sp>
              <p:nvSpPr>
                <p:cNvPr id="24" name="MH_SubTitle_4"/>
                <p:cNvSpPr/>
                <p:nvPr>
                  <p:custDataLst>
                    <p:tags r:id="rId14"/>
                  </p:custDataLst>
                </p:nvPr>
              </p:nvSpPr>
              <p:spPr>
                <a:xfrm>
                  <a:off x="5724578" y="1063598"/>
                  <a:ext cx="1230504" cy="709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CN" altLang="en-US" dirty="0">
                      <a:solidFill>
                        <a:prstClr val="black"/>
                      </a:solidFill>
                      <a:latin typeface="Arial" panose="020B0604020202020204"/>
                      <a:ea typeface="宋体" panose="02010600030101010101" pitchFamily="2" charset="-122"/>
                      <a:cs typeface="Verdana" panose="020B0604030504040204" pitchFamily="34" charset="0"/>
                    </a:rPr>
                    <a:t>苯</a:t>
                  </a:r>
                  <a:endParaRPr lang="zh-CN" altLang="en-US" dirty="0">
                    <a:solidFill>
                      <a:prstClr val="black"/>
                    </a:solidFill>
                    <a:latin typeface="Arial" panose="020B0604020202020204"/>
                    <a:ea typeface="宋体" panose="02010600030101010101" pitchFamily="2" charset="-122"/>
                    <a:cs typeface="Verdana" panose="020B0604030504040204" pitchFamily="34" charset="0"/>
                  </a:endParaRPr>
                </a:p>
              </p:txBody>
            </p:sp>
            <p:sp>
              <p:nvSpPr>
                <p:cNvPr id="25" name="MH_SubTitle_4"/>
                <p:cNvSpPr/>
                <p:nvPr>
                  <p:custDataLst>
                    <p:tags r:id="rId15"/>
                  </p:custDataLst>
                </p:nvPr>
              </p:nvSpPr>
              <p:spPr>
                <a:xfrm>
                  <a:off x="6804653" y="1063598"/>
                  <a:ext cx="1230504" cy="709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CN" altLang="en-US" dirty="0">
                      <a:solidFill>
                        <a:prstClr val="black"/>
                      </a:solidFill>
                      <a:latin typeface="Arial" panose="020B0604020202020204"/>
                      <a:ea typeface="宋体" panose="02010600030101010101" pitchFamily="2" charset="-122"/>
                      <a:cs typeface="Verdana" panose="020B0604030504040204" pitchFamily="34" charset="0"/>
                    </a:rPr>
                    <a:t>硫含量</a:t>
                  </a:r>
                  <a:endParaRPr lang="zh-CN" altLang="en-US" dirty="0">
                    <a:solidFill>
                      <a:prstClr val="black"/>
                    </a:solidFill>
                    <a:latin typeface="Arial" panose="020B0604020202020204"/>
                    <a:ea typeface="宋体" panose="02010600030101010101" pitchFamily="2" charset="-122"/>
                    <a:cs typeface="Verdana" panose="020B0604030504040204" pitchFamily="34" charset="0"/>
                  </a:endParaRPr>
                </a:p>
              </p:txBody>
            </p:sp>
          </p:grpSp>
          <p:sp>
            <p:nvSpPr>
              <p:cNvPr id="29" name="MH_Text_2"/>
              <p:cNvSpPr/>
              <p:nvPr>
                <p:custDataLst>
                  <p:tags r:id="rId16"/>
                </p:custDataLst>
              </p:nvPr>
            </p:nvSpPr>
            <p:spPr>
              <a:xfrm>
                <a:off x="1043755" y="1412860"/>
                <a:ext cx="730780" cy="2994923"/>
              </a:xfrm>
              <a:custGeom>
                <a:avLst/>
                <a:gdLst>
                  <a:gd name="connsiteX0" fmla="*/ 0 w 720080"/>
                  <a:gd name="connsiteY0" fmla="*/ 0 h 2304256"/>
                  <a:gd name="connsiteX1" fmla="*/ 720080 w 720080"/>
                  <a:gd name="connsiteY1" fmla="*/ 0 h 2304256"/>
                  <a:gd name="connsiteX2" fmla="*/ 720080 w 720080"/>
                  <a:gd name="connsiteY2" fmla="*/ 2184240 h 2304256"/>
                  <a:gd name="connsiteX3" fmla="*/ 600064 w 720080"/>
                  <a:gd name="connsiteY3" fmla="*/ 2304256 h 2304256"/>
                  <a:gd name="connsiteX4" fmla="*/ 120016 w 720080"/>
                  <a:gd name="connsiteY4" fmla="*/ 2304256 h 2304256"/>
                  <a:gd name="connsiteX5" fmla="*/ 0 w 720080"/>
                  <a:gd name="connsiteY5" fmla="*/ 2184240 h 2304256"/>
                  <a:gd name="connsiteX6" fmla="*/ 0 w 720080"/>
                  <a:gd name="connsiteY6" fmla="*/ 0 h 230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20080" h="2304256">
                    <a:moveTo>
                      <a:pt x="0" y="0"/>
                    </a:moveTo>
                    <a:lnTo>
                      <a:pt x="720080" y="0"/>
                    </a:lnTo>
                    <a:lnTo>
                      <a:pt x="720080" y="2184240"/>
                    </a:lnTo>
                    <a:cubicBezTo>
                      <a:pt x="720080" y="2250523"/>
                      <a:pt x="666347" y="2304256"/>
                      <a:pt x="600064" y="2304256"/>
                    </a:cubicBezTo>
                    <a:lnTo>
                      <a:pt x="120016" y="2304256"/>
                    </a:lnTo>
                    <a:cubicBezTo>
                      <a:pt x="53733" y="2304256"/>
                      <a:pt x="0" y="2250523"/>
                      <a:pt x="0" y="2184240"/>
                    </a:cubicBezTo>
                    <a:lnTo>
                      <a:pt x="0" y="0"/>
                    </a:lnTo>
                    <a:close/>
                  </a:path>
                </a:pathLst>
              </a:cu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144000" anchor="b"/>
              <a:lstStyle/>
              <a:p>
                <a:pPr algn="ctr">
                  <a:defRPr/>
                </a:pPr>
                <a:endParaRPr lang="zh-CN" altLang="en-US" sz="1600" b="1" dirty="0">
                  <a:solidFill>
                    <a:srgbClr val="FFFFFF"/>
                  </a:solidFill>
                  <a:latin typeface="Arial" panose="020B0604020202020204"/>
                  <a:ea typeface="宋体" panose="02010600030101010101" pitchFamily="2" charset="-122"/>
                  <a:cs typeface="Verdana" panose="020B0604030504040204" pitchFamily="34" charset="0"/>
                </a:endParaRPr>
              </a:p>
            </p:txBody>
          </p:sp>
          <p:sp>
            <p:nvSpPr>
              <p:cNvPr id="36" name="MH_SubTitle_2"/>
              <p:cNvSpPr/>
              <p:nvPr>
                <p:custDataLst>
                  <p:tags r:id="rId17"/>
                </p:custDataLst>
              </p:nvPr>
            </p:nvSpPr>
            <p:spPr>
              <a:xfrm>
                <a:off x="918753" y="847583"/>
                <a:ext cx="917057" cy="70928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normAutofit/>
              </a:bodyPr>
              <a:lstStyle/>
              <a:p>
                <a:pPr algn="ctr">
                  <a:defRPr/>
                </a:pPr>
                <a:r>
                  <a:rPr lang="zh-CN" altLang="en-US" dirty="0">
                    <a:solidFill>
                      <a:prstClr val="black"/>
                    </a:solidFill>
                    <a:latin typeface="Arial" panose="020B0604020202020204"/>
                    <a:ea typeface="宋体" panose="02010600030101010101" pitchFamily="2" charset="-122"/>
                    <a:cs typeface="Verdana" panose="020B0604030504040204" pitchFamily="34" charset="0"/>
                  </a:rPr>
                  <a:t>烷烃</a:t>
                </a:r>
                <a:endParaRPr lang="zh-CN" altLang="en-US" dirty="0">
                  <a:solidFill>
                    <a:prstClr val="black"/>
                  </a:solidFill>
                  <a:latin typeface="Arial" panose="020B0604020202020204"/>
                  <a:ea typeface="宋体" panose="02010600030101010101" pitchFamily="2" charset="-122"/>
                  <a:cs typeface="Verdana" panose="020B0604030504040204" pitchFamily="34" charset="0"/>
                </a:endParaRPr>
              </a:p>
            </p:txBody>
          </p:sp>
        </p:grpSp>
        <p:sp>
          <p:nvSpPr>
            <p:cNvPr id="42" name="文本框 41"/>
            <p:cNvSpPr txBox="1"/>
            <p:nvPr/>
          </p:nvSpPr>
          <p:spPr>
            <a:xfrm>
              <a:off x="3590732" y="1628109"/>
              <a:ext cx="834647" cy="338554"/>
            </a:xfrm>
            <a:prstGeom prst="rect">
              <a:avLst/>
            </a:prstGeom>
            <a:noFill/>
          </p:spPr>
          <p:txBody>
            <a:bodyPr wrap="square" rtlCol="0">
              <a:spAutoFit/>
            </a:bodyPr>
            <a:lstStyle/>
            <a:p>
              <a:pPr algn="ctr">
                <a:defRPr/>
              </a:pPr>
              <a:r>
                <a:rPr lang="en-US" altLang="zh-CN" sz="1600" b="1" dirty="0">
                  <a:solidFill>
                    <a:srgbClr val="FFFFFF"/>
                  </a:solidFill>
                  <a:latin typeface="Arial" panose="020B0604020202020204"/>
                  <a:ea typeface="宋体" panose="02010600030101010101" pitchFamily="2" charset="-122"/>
                  <a:cs typeface="Verdana" panose="020B0604030504040204" pitchFamily="34" charset="0"/>
                </a:rPr>
                <a:t>0~27%</a:t>
              </a:r>
              <a:endParaRPr lang="zh-CN" altLang="en-US" sz="1600" b="1" dirty="0">
                <a:solidFill>
                  <a:srgbClr val="FFFFFF"/>
                </a:solidFill>
                <a:latin typeface="Arial" panose="020B0604020202020204"/>
                <a:ea typeface="宋体" panose="02010600030101010101" pitchFamily="2" charset="-122"/>
                <a:cs typeface="Verdana" panose="020B0604030504040204" pitchFamily="34" charset="0"/>
              </a:endParaRPr>
            </a:p>
          </p:txBody>
        </p:sp>
        <p:grpSp>
          <p:nvGrpSpPr>
            <p:cNvPr id="56" name="组合 55"/>
            <p:cNvGrpSpPr/>
            <p:nvPr/>
          </p:nvGrpSpPr>
          <p:grpSpPr>
            <a:xfrm>
              <a:off x="3642855" y="2492935"/>
              <a:ext cx="732145" cy="504035"/>
              <a:chOff x="3642855" y="2492935"/>
              <a:chExt cx="732145" cy="504035"/>
            </a:xfrm>
          </p:grpSpPr>
          <p:cxnSp>
            <p:nvCxnSpPr>
              <p:cNvPr id="48" name="直接连接符 47"/>
              <p:cNvCxnSpPr/>
              <p:nvPr/>
            </p:nvCxnSpPr>
            <p:spPr>
              <a:xfrm>
                <a:off x="3664800" y="2996970"/>
                <a:ext cx="684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4" name="组合 43"/>
              <p:cNvGrpSpPr/>
              <p:nvPr/>
            </p:nvGrpSpPr>
            <p:grpSpPr>
              <a:xfrm>
                <a:off x="3642855" y="2492935"/>
                <a:ext cx="732145" cy="432030"/>
                <a:chOff x="3642855" y="2492935"/>
                <a:chExt cx="732145" cy="432030"/>
              </a:xfrm>
            </p:grpSpPr>
            <p:cxnSp>
              <p:nvCxnSpPr>
                <p:cNvPr id="41" name="直接连接符 40"/>
                <p:cNvCxnSpPr/>
                <p:nvPr/>
              </p:nvCxnSpPr>
              <p:spPr>
                <a:xfrm>
                  <a:off x="3644220" y="2492935"/>
                  <a:ext cx="7307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3644220" y="2564940"/>
                  <a:ext cx="7307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3642855" y="2636945"/>
                  <a:ext cx="7307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直接连接符 46"/>
                <p:cNvCxnSpPr/>
                <p:nvPr/>
              </p:nvCxnSpPr>
              <p:spPr>
                <a:xfrm>
                  <a:off x="3643200" y="2708950"/>
                  <a:ext cx="7307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3643200" y="2780955"/>
                  <a:ext cx="7307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a:off x="3643200" y="2852960"/>
                  <a:ext cx="7307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3643200" y="2924965"/>
                  <a:ext cx="7307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55" name="文本框 54"/>
            <p:cNvSpPr txBox="1"/>
            <p:nvPr/>
          </p:nvSpPr>
          <p:spPr>
            <a:xfrm>
              <a:off x="2555860" y="2154381"/>
              <a:ext cx="834647" cy="338554"/>
            </a:xfrm>
            <a:prstGeom prst="rect">
              <a:avLst/>
            </a:prstGeom>
            <a:noFill/>
          </p:spPr>
          <p:txBody>
            <a:bodyPr wrap="square" rtlCol="0">
              <a:spAutoFit/>
            </a:bodyPr>
            <a:lstStyle/>
            <a:p>
              <a:pPr algn="ctr">
                <a:defRPr/>
              </a:pPr>
              <a:r>
                <a:rPr lang="en-US" altLang="zh-CN" sz="1600" b="1" dirty="0">
                  <a:solidFill>
                    <a:srgbClr val="FFFFFF"/>
                  </a:solidFill>
                  <a:latin typeface="Arial" panose="020B0604020202020204"/>
                  <a:ea typeface="宋体" panose="02010600030101010101" pitchFamily="2" charset="-122"/>
                  <a:cs typeface="Verdana" panose="020B0604030504040204" pitchFamily="34" charset="0"/>
                </a:rPr>
                <a:t>0~52%</a:t>
              </a:r>
              <a:endParaRPr lang="zh-CN" altLang="en-US" sz="1600" b="1" dirty="0">
                <a:solidFill>
                  <a:srgbClr val="FFFFFF"/>
                </a:solidFill>
                <a:latin typeface="Arial" panose="020B0604020202020204"/>
                <a:ea typeface="宋体" panose="02010600030101010101" pitchFamily="2" charset="-122"/>
                <a:cs typeface="Verdana" panose="020B0604030504040204" pitchFamily="34" charset="0"/>
              </a:endParaRPr>
            </a:p>
          </p:txBody>
        </p:sp>
        <p:grpSp>
          <p:nvGrpSpPr>
            <p:cNvPr id="73" name="组合 72"/>
            <p:cNvGrpSpPr/>
            <p:nvPr/>
          </p:nvGrpSpPr>
          <p:grpSpPr>
            <a:xfrm>
              <a:off x="2595600" y="3312000"/>
              <a:ext cx="732145" cy="872923"/>
              <a:chOff x="2595600" y="3312000"/>
              <a:chExt cx="732145" cy="872923"/>
            </a:xfrm>
          </p:grpSpPr>
          <p:grpSp>
            <p:nvGrpSpPr>
              <p:cNvPr id="57" name="组合 56"/>
              <p:cNvGrpSpPr/>
              <p:nvPr/>
            </p:nvGrpSpPr>
            <p:grpSpPr>
              <a:xfrm>
                <a:off x="2595600" y="3680888"/>
                <a:ext cx="732145" cy="504035"/>
                <a:chOff x="3642855" y="2492935"/>
                <a:chExt cx="732145" cy="504035"/>
              </a:xfrm>
            </p:grpSpPr>
            <p:cxnSp>
              <p:nvCxnSpPr>
                <p:cNvPr id="58" name="直接连接符 57"/>
                <p:cNvCxnSpPr/>
                <p:nvPr/>
              </p:nvCxnSpPr>
              <p:spPr>
                <a:xfrm>
                  <a:off x="3664800" y="2996970"/>
                  <a:ext cx="684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59" name="组合 58"/>
                <p:cNvGrpSpPr/>
                <p:nvPr/>
              </p:nvGrpSpPr>
              <p:grpSpPr>
                <a:xfrm>
                  <a:off x="3642855" y="2492935"/>
                  <a:ext cx="732145" cy="432030"/>
                  <a:chOff x="3642855" y="2492935"/>
                  <a:chExt cx="732145" cy="432030"/>
                </a:xfrm>
              </p:grpSpPr>
              <p:cxnSp>
                <p:nvCxnSpPr>
                  <p:cNvPr id="60" name="直接连接符 59"/>
                  <p:cNvCxnSpPr/>
                  <p:nvPr/>
                </p:nvCxnSpPr>
                <p:spPr>
                  <a:xfrm>
                    <a:off x="3644220" y="2492935"/>
                    <a:ext cx="7307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a:off x="3644220" y="2564940"/>
                    <a:ext cx="7307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3642855" y="2636945"/>
                    <a:ext cx="7307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643200" y="2708950"/>
                    <a:ext cx="7307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3643200" y="2780955"/>
                    <a:ext cx="7307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3643200" y="2852960"/>
                    <a:ext cx="7307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a:off x="3643200" y="2924965"/>
                    <a:ext cx="7307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cxnSp>
            <p:nvCxnSpPr>
              <p:cNvPr id="67" name="直接连接符 66"/>
              <p:cNvCxnSpPr/>
              <p:nvPr/>
            </p:nvCxnSpPr>
            <p:spPr>
              <a:xfrm>
                <a:off x="2595600" y="3618000"/>
                <a:ext cx="7307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a:off x="2595600" y="3549600"/>
                <a:ext cx="7307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2595600" y="3488400"/>
                <a:ext cx="7307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a:off x="2595600" y="3429000"/>
                <a:ext cx="7307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2595600" y="3369600"/>
                <a:ext cx="7307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直接连接符 71"/>
              <p:cNvCxnSpPr/>
              <p:nvPr/>
            </p:nvCxnSpPr>
            <p:spPr>
              <a:xfrm>
                <a:off x="2595600" y="3312000"/>
                <a:ext cx="7307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4" name="文本框 73"/>
            <p:cNvSpPr txBox="1"/>
            <p:nvPr/>
          </p:nvSpPr>
          <p:spPr>
            <a:xfrm>
              <a:off x="4694049" y="1506336"/>
              <a:ext cx="938277" cy="338554"/>
            </a:xfrm>
            <a:prstGeom prst="rect">
              <a:avLst/>
            </a:prstGeom>
            <a:noFill/>
          </p:spPr>
          <p:txBody>
            <a:bodyPr wrap="square" rtlCol="0">
              <a:spAutoFit/>
            </a:bodyPr>
            <a:lstStyle/>
            <a:p>
              <a:pPr algn="ctr">
                <a:defRPr/>
              </a:pPr>
              <a:r>
                <a:rPr lang="en-US" altLang="zh-CN" sz="1600" b="1" dirty="0">
                  <a:solidFill>
                    <a:srgbClr val="FFFFFF"/>
                  </a:solidFill>
                  <a:latin typeface="Arial" panose="020B0604020202020204"/>
                  <a:ea typeface="宋体" panose="02010600030101010101" pitchFamily="2" charset="-122"/>
                  <a:cs typeface="Verdana" panose="020B0604030504040204" pitchFamily="34" charset="0"/>
                </a:rPr>
                <a:t>0~4.0%</a:t>
              </a:r>
              <a:endParaRPr lang="zh-CN" altLang="en-US" sz="1600" b="1" dirty="0">
                <a:solidFill>
                  <a:srgbClr val="FFFFFF"/>
                </a:solidFill>
                <a:latin typeface="Arial" panose="020B0604020202020204"/>
                <a:ea typeface="宋体" panose="02010600030101010101" pitchFamily="2" charset="-122"/>
                <a:cs typeface="Verdana" panose="020B0604030504040204" pitchFamily="34" charset="0"/>
              </a:endParaRPr>
            </a:p>
          </p:txBody>
        </p:sp>
        <p:grpSp>
          <p:nvGrpSpPr>
            <p:cNvPr id="76" name="组合 75"/>
            <p:cNvGrpSpPr/>
            <p:nvPr/>
          </p:nvGrpSpPr>
          <p:grpSpPr>
            <a:xfrm>
              <a:off x="4780574" y="1948786"/>
              <a:ext cx="730780" cy="216015"/>
              <a:chOff x="3643200" y="2780955"/>
              <a:chExt cx="730780" cy="216015"/>
            </a:xfrm>
          </p:grpSpPr>
          <p:cxnSp>
            <p:nvCxnSpPr>
              <p:cNvPr id="77" name="直接连接符 76"/>
              <p:cNvCxnSpPr/>
              <p:nvPr/>
            </p:nvCxnSpPr>
            <p:spPr>
              <a:xfrm>
                <a:off x="3664800" y="2996970"/>
                <a:ext cx="684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8" name="组合 77"/>
              <p:cNvGrpSpPr/>
              <p:nvPr/>
            </p:nvGrpSpPr>
            <p:grpSpPr>
              <a:xfrm>
                <a:off x="3643200" y="2780955"/>
                <a:ext cx="730780" cy="144010"/>
                <a:chOff x="3643200" y="2780955"/>
                <a:chExt cx="730780" cy="144010"/>
              </a:xfrm>
            </p:grpSpPr>
            <p:cxnSp>
              <p:nvCxnSpPr>
                <p:cNvPr id="83" name="直接连接符 82"/>
                <p:cNvCxnSpPr/>
                <p:nvPr/>
              </p:nvCxnSpPr>
              <p:spPr>
                <a:xfrm>
                  <a:off x="3643200" y="2780955"/>
                  <a:ext cx="7307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a:off x="3643200" y="2852960"/>
                  <a:ext cx="7307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3643200" y="2924965"/>
                  <a:ext cx="7307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86" name="文本框 85"/>
            <p:cNvSpPr txBox="1"/>
            <p:nvPr/>
          </p:nvSpPr>
          <p:spPr>
            <a:xfrm>
              <a:off x="5761380" y="1366606"/>
              <a:ext cx="938277" cy="307777"/>
            </a:xfrm>
            <a:prstGeom prst="rect">
              <a:avLst/>
            </a:prstGeom>
            <a:noFill/>
          </p:spPr>
          <p:txBody>
            <a:bodyPr wrap="square" rtlCol="0">
              <a:spAutoFit/>
            </a:bodyPr>
            <a:lstStyle/>
            <a:p>
              <a:pPr algn="ctr">
                <a:defRPr/>
              </a:pPr>
              <a:r>
                <a:rPr lang="en-US" altLang="zh-CN" sz="1400" b="1" dirty="0">
                  <a:solidFill>
                    <a:srgbClr val="FFFFFF"/>
                  </a:solidFill>
                  <a:latin typeface="Arial" panose="020B0604020202020204"/>
                  <a:ea typeface="宋体" panose="02010600030101010101" pitchFamily="2" charset="-122"/>
                  <a:cs typeface="Verdana" panose="020B0604030504040204" pitchFamily="34" charset="0"/>
                </a:rPr>
                <a:t>0~1.2%</a:t>
              </a:r>
              <a:endParaRPr lang="zh-CN" altLang="en-US" sz="1400" b="1" dirty="0">
                <a:solidFill>
                  <a:srgbClr val="FFFFFF"/>
                </a:solidFill>
                <a:latin typeface="Arial" panose="020B0604020202020204"/>
                <a:ea typeface="宋体" panose="02010600030101010101" pitchFamily="2" charset="-122"/>
                <a:cs typeface="Verdana" panose="020B0604030504040204" pitchFamily="34" charset="0"/>
              </a:endParaRPr>
            </a:p>
          </p:txBody>
        </p:sp>
        <p:grpSp>
          <p:nvGrpSpPr>
            <p:cNvPr id="87" name="组合 86"/>
            <p:cNvGrpSpPr/>
            <p:nvPr/>
          </p:nvGrpSpPr>
          <p:grpSpPr>
            <a:xfrm>
              <a:off x="5869468" y="1756835"/>
              <a:ext cx="730780" cy="144010"/>
              <a:chOff x="3643200" y="2852960"/>
              <a:chExt cx="730780" cy="144010"/>
            </a:xfrm>
          </p:grpSpPr>
          <p:cxnSp>
            <p:nvCxnSpPr>
              <p:cNvPr id="88" name="直接连接符 87"/>
              <p:cNvCxnSpPr/>
              <p:nvPr/>
            </p:nvCxnSpPr>
            <p:spPr>
              <a:xfrm>
                <a:off x="3664800" y="2996970"/>
                <a:ext cx="68400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9" name="组合 88"/>
              <p:cNvGrpSpPr/>
              <p:nvPr/>
            </p:nvGrpSpPr>
            <p:grpSpPr>
              <a:xfrm>
                <a:off x="3643200" y="2852960"/>
                <a:ext cx="730780" cy="72005"/>
                <a:chOff x="3643200" y="2852960"/>
                <a:chExt cx="730780" cy="72005"/>
              </a:xfrm>
            </p:grpSpPr>
            <p:cxnSp>
              <p:nvCxnSpPr>
                <p:cNvPr id="91" name="直接连接符 90"/>
                <p:cNvCxnSpPr/>
                <p:nvPr/>
              </p:nvCxnSpPr>
              <p:spPr>
                <a:xfrm>
                  <a:off x="3643200" y="2852960"/>
                  <a:ext cx="7307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直接连接符 91"/>
                <p:cNvCxnSpPr/>
                <p:nvPr/>
              </p:nvCxnSpPr>
              <p:spPr>
                <a:xfrm>
                  <a:off x="3643200" y="2924965"/>
                  <a:ext cx="730780"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93" name="文本框 92"/>
            <p:cNvSpPr txBox="1"/>
            <p:nvPr/>
          </p:nvSpPr>
          <p:spPr>
            <a:xfrm>
              <a:off x="6790706" y="1414675"/>
              <a:ext cx="1085961" cy="261610"/>
            </a:xfrm>
            <a:prstGeom prst="rect">
              <a:avLst/>
            </a:prstGeom>
            <a:noFill/>
          </p:spPr>
          <p:txBody>
            <a:bodyPr wrap="square" rtlCol="0">
              <a:spAutoFit/>
            </a:bodyPr>
            <a:lstStyle/>
            <a:p>
              <a:pPr algn="ctr">
                <a:defRPr/>
              </a:pPr>
              <a:r>
                <a:rPr lang="en-US" altLang="zh-CN" sz="1100" b="1" dirty="0">
                  <a:latin typeface="Arial" panose="020B0604020202020204"/>
                  <a:ea typeface="宋体" panose="02010600030101010101" pitchFamily="2" charset="-122"/>
                  <a:cs typeface="Verdana" panose="020B0604030504040204" pitchFamily="34" charset="0"/>
                </a:rPr>
                <a:t>0~15mg/kg</a:t>
              </a:r>
              <a:endParaRPr lang="zh-CN" altLang="en-US" sz="1100" b="1" dirty="0">
                <a:latin typeface="Arial" panose="020B0604020202020204"/>
                <a:ea typeface="宋体" panose="02010600030101010101" pitchFamily="2" charset="-122"/>
                <a:cs typeface="Verdana" panose="020B0604030504040204" pitchFamily="34" charset="0"/>
              </a:endParaRPr>
            </a:p>
          </p:txBody>
        </p:sp>
        <p:grpSp>
          <p:nvGrpSpPr>
            <p:cNvPr id="94" name="组合 93"/>
            <p:cNvGrpSpPr/>
            <p:nvPr/>
          </p:nvGrpSpPr>
          <p:grpSpPr>
            <a:xfrm>
              <a:off x="6950274" y="1860548"/>
              <a:ext cx="730780" cy="144010"/>
              <a:chOff x="3643200" y="2852960"/>
              <a:chExt cx="730780" cy="144010"/>
            </a:xfrm>
          </p:grpSpPr>
          <p:cxnSp>
            <p:nvCxnSpPr>
              <p:cNvPr id="95" name="直接连接符 94"/>
              <p:cNvCxnSpPr/>
              <p:nvPr/>
            </p:nvCxnSpPr>
            <p:spPr>
              <a:xfrm>
                <a:off x="3664800" y="2996970"/>
                <a:ext cx="6840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6" name="组合 95"/>
              <p:cNvGrpSpPr/>
              <p:nvPr/>
            </p:nvGrpSpPr>
            <p:grpSpPr>
              <a:xfrm>
                <a:off x="3643200" y="2852960"/>
                <a:ext cx="730780" cy="72005"/>
                <a:chOff x="3643200" y="2852960"/>
                <a:chExt cx="730780" cy="72005"/>
              </a:xfrm>
            </p:grpSpPr>
            <p:cxnSp>
              <p:nvCxnSpPr>
                <p:cNvPr id="97" name="直接连接符 96"/>
                <p:cNvCxnSpPr/>
                <p:nvPr/>
              </p:nvCxnSpPr>
              <p:spPr>
                <a:xfrm>
                  <a:off x="3643200" y="2852960"/>
                  <a:ext cx="7307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直接连接符 97"/>
                <p:cNvCxnSpPr/>
                <p:nvPr/>
              </p:nvCxnSpPr>
              <p:spPr>
                <a:xfrm>
                  <a:off x="3643200" y="2924965"/>
                  <a:ext cx="73078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99" name="文本框 98"/>
            <p:cNvSpPr txBox="1"/>
            <p:nvPr/>
          </p:nvSpPr>
          <p:spPr>
            <a:xfrm>
              <a:off x="1353884" y="3488400"/>
              <a:ext cx="982327" cy="338554"/>
            </a:xfrm>
            <a:prstGeom prst="rect">
              <a:avLst/>
            </a:prstGeom>
            <a:noFill/>
          </p:spPr>
          <p:txBody>
            <a:bodyPr wrap="square" rtlCol="0">
              <a:spAutoFit/>
            </a:bodyPr>
            <a:lstStyle/>
            <a:p>
              <a:pPr algn="ctr">
                <a:defRPr/>
              </a:pPr>
              <a:r>
                <a:rPr lang="en-US" altLang="zh-CN" sz="1600" b="1" dirty="0">
                  <a:solidFill>
                    <a:srgbClr val="FFFFFF"/>
                  </a:solidFill>
                  <a:latin typeface="Arial" panose="020B0604020202020204"/>
                  <a:ea typeface="宋体" panose="02010600030101010101" pitchFamily="2" charset="-122"/>
                  <a:cs typeface="Verdana" panose="020B0604030504040204" pitchFamily="34" charset="0"/>
                </a:rPr>
                <a:t>20~65%</a:t>
              </a:r>
              <a:endParaRPr lang="zh-CN" altLang="en-US" sz="1600" b="1" dirty="0">
                <a:solidFill>
                  <a:srgbClr val="FFFFFF"/>
                </a:solidFill>
                <a:latin typeface="Arial" panose="020B0604020202020204"/>
                <a:ea typeface="宋体" panose="02010600030101010101" pitchFamily="2" charset="-122"/>
                <a:cs typeface="Verdana" panose="020B0604030504040204" pitchFamily="34" charset="0"/>
              </a:endParaRPr>
            </a:p>
          </p:txBody>
        </p:sp>
      </p:grpSp>
      <p:pic>
        <p:nvPicPr>
          <p:cNvPr id="111" name="图片 110"/>
          <p:cNvPicPr>
            <a:picLocks noChangeAspect="1"/>
          </p:cNvPicPr>
          <p:nvPr/>
        </p:nvPicPr>
        <p:blipFill>
          <a:blip r:embed="rId18"/>
          <a:stretch>
            <a:fillRect/>
          </a:stretch>
        </p:blipFill>
        <p:spPr>
          <a:xfrm>
            <a:off x="3507846" y="4969337"/>
            <a:ext cx="5292050" cy="1369675"/>
          </a:xfrm>
          <a:prstGeom prst="rect">
            <a:avLst/>
          </a:prstGeom>
        </p:spPr>
      </p:pic>
      <p:sp>
        <p:nvSpPr>
          <p:cNvPr id="2" name="标题 1"/>
          <p:cNvSpPr txBox="1"/>
          <p:nvPr/>
        </p:nvSpPr>
        <p:spPr>
          <a:xfrm>
            <a:off x="252095" y="167640"/>
            <a:ext cx="3948430" cy="701040"/>
          </a:xfrm>
          <a:prstGeom prst="rect">
            <a:avLst/>
          </a:prstGeom>
        </p:spPr>
        <p:txBody>
          <a:bodyPr/>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fontAlgn="auto" hangingPunct="1">
              <a:spcAft>
                <a:spcPts val="0"/>
              </a:spcAft>
              <a:defRPr/>
            </a:pPr>
            <a:r>
              <a:rPr lang="zh-CN" altLang="en-US" sz="3200" b="1" dirty="0">
                <a:solidFill>
                  <a:schemeClr val="tx1"/>
                </a:solidFill>
                <a:latin typeface="微软雅黑" panose="020B0503020204020204" pitchFamily="34" charset="-122"/>
                <a:ea typeface="微软雅黑" panose="020B0503020204020204" pitchFamily="34" charset="-122"/>
              </a:rPr>
              <a:t>标准物质技术路线</a:t>
            </a:r>
            <a:endParaRPr lang="zh-CN" altLang="en-US" sz="3200" b="1"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transition>
    <p:wipe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2"/>
          <p:cNvGraphicFramePr>
            <a:graphicFrameLocks noGrp="1"/>
          </p:cNvGraphicFramePr>
          <p:nvPr/>
        </p:nvGraphicFramePr>
        <p:xfrm>
          <a:off x="1845929" y="3053511"/>
          <a:ext cx="8127999" cy="3400451"/>
        </p:xfrm>
        <a:graphic>
          <a:graphicData uri="http://schemas.openxmlformats.org/drawingml/2006/table">
            <a:tbl>
              <a:tblPr firstRow="1" bandRow="1">
                <a:tableStyleId>{5C22544A-7EE6-4342-B048-85BDC9FD1C3A}</a:tableStyleId>
              </a:tblPr>
              <a:tblGrid>
                <a:gridCol w="2709333"/>
                <a:gridCol w="2709333"/>
                <a:gridCol w="2709333"/>
              </a:tblGrid>
              <a:tr h="1334506">
                <a:tc>
                  <a:txBody>
                    <a:bodyPr/>
                    <a:lstStyle/>
                    <a:p>
                      <a:pPr algn="ctr"/>
                      <a:r>
                        <a:rPr lang="zh-CN" altLang="en-US" sz="2400" dirty="0">
                          <a:solidFill>
                            <a:schemeClr val="tx1"/>
                          </a:solidFill>
                        </a:rPr>
                        <a:t>汽油指标</a:t>
                      </a:r>
                      <a:endParaRPr lang="zh-CN" altLang="en-US" sz="2400" dirty="0">
                        <a:solidFill>
                          <a:schemeClr val="tx1"/>
                        </a:solidFill>
                      </a:endParaRPr>
                    </a:p>
                  </a:txBody>
                  <a:tcPr anchor="ctr"/>
                </a:tc>
                <a:tc>
                  <a:txBody>
                    <a:bodyPr/>
                    <a:lstStyle/>
                    <a:p>
                      <a:pPr algn="ctr"/>
                      <a:r>
                        <a:rPr lang="zh-CN" altLang="en-US" sz="2400" dirty="0">
                          <a:solidFill>
                            <a:schemeClr val="tx1"/>
                          </a:solidFill>
                        </a:rPr>
                        <a:t>柴油指标</a:t>
                      </a:r>
                      <a:endParaRPr lang="zh-CN" altLang="en-US" sz="2400" dirty="0">
                        <a:solidFill>
                          <a:schemeClr val="tx1"/>
                        </a:solidFill>
                      </a:endParaRPr>
                    </a:p>
                  </a:txBody>
                  <a:tcPr anchor="ctr"/>
                </a:tc>
                <a:tc>
                  <a:txBody>
                    <a:bodyPr/>
                    <a:lstStyle/>
                    <a:p>
                      <a:pPr algn="ctr"/>
                      <a:r>
                        <a:rPr lang="zh-CN" altLang="en-US" sz="2400" dirty="0">
                          <a:solidFill>
                            <a:schemeClr val="tx1"/>
                          </a:solidFill>
                        </a:rPr>
                        <a:t>航空燃油指标</a:t>
                      </a:r>
                      <a:endParaRPr lang="zh-CN" altLang="en-US" sz="2400" dirty="0">
                        <a:solidFill>
                          <a:schemeClr val="tx1"/>
                        </a:solidFill>
                      </a:endParaRPr>
                    </a:p>
                  </a:txBody>
                  <a:tcPr anchor="ctr"/>
                </a:tc>
              </a:tr>
              <a:tr h="2065945">
                <a:tc>
                  <a:txBody>
                    <a:bodyPr/>
                    <a:lstStyle/>
                    <a:p>
                      <a:pPr algn="l"/>
                      <a:r>
                        <a:rPr lang="zh-CN" altLang="en-US" sz="2000" dirty="0"/>
                        <a:t>辛烷值、馏程、蒸气压、胶质含量、诱导期、硫含量、苯含量、烯烃含量、氧含量、水含量、甲醇含量等</a:t>
                      </a:r>
                      <a:endParaRPr lang="zh-CN" altLang="en-US" sz="2000" dirty="0"/>
                    </a:p>
                  </a:txBody>
                  <a:tcPr anchor="ctr"/>
                </a:tc>
                <a:tc>
                  <a:txBody>
                    <a:bodyPr/>
                    <a:lstStyle/>
                    <a:p>
                      <a:pPr algn="l"/>
                      <a:r>
                        <a:rPr lang="zh-CN" altLang="en-US" sz="2000" dirty="0"/>
                        <a:t>十六烷值、闪点、冷滤点、凝点、馏程、密度、脂肪酸甲酯含量、酸度、水含量等</a:t>
                      </a:r>
                      <a:endParaRPr lang="zh-CN" altLang="en-US" sz="2000" dirty="0"/>
                    </a:p>
                  </a:txBody>
                  <a:tcPr anchor="ctr"/>
                </a:tc>
                <a:tc>
                  <a:txBody>
                    <a:bodyPr/>
                    <a:lstStyle/>
                    <a:p>
                      <a:pPr algn="l"/>
                      <a:r>
                        <a:rPr lang="zh-CN" altLang="en-US" sz="2000" dirty="0"/>
                        <a:t>芳烃含量、烯烃含量、总硫含量、馏程、闪点、密度、冰点、凝点、运动黏度、酸值等</a:t>
                      </a:r>
                      <a:endParaRPr lang="zh-CN" altLang="en-US" sz="2000" dirty="0"/>
                    </a:p>
                  </a:txBody>
                  <a:tcPr anchor="ctr"/>
                </a:tc>
              </a:tr>
            </a:tbl>
          </a:graphicData>
        </a:graphic>
      </p:graphicFrame>
      <p:sp>
        <p:nvSpPr>
          <p:cNvPr id="3" name="文本框 2"/>
          <p:cNvSpPr txBox="1"/>
          <p:nvPr/>
        </p:nvSpPr>
        <p:spPr bwMode="auto">
          <a:xfrm>
            <a:off x="3409508" y="2271268"/>
            <a:ext cx="5319823" cy="715581"/>
          </a:xfrm>
          <a:prstGeom prst="rect">
            <a:avLst/>
          </a:prstGeom>
          <a:noFill/>
          <a:ln>
            <a:noFill/>
          </a:ln>
        </p:spPr>
        <p:txBody>
          <a:bodyPr wrap="square" rtlCol="0">
            <a:spAutoFit/>
          </a:bodyPr>
          <a:lstStyle/>
          <a:p>
            <a:pPr algn="ctr" eaLnBrk="1" hangingPunct="1">
              <a:lnSpc>
                <a:spcPct val="200000"/>
              </a:lnSpc>
            </a:pPr>
            <a:r>
              <a:rPr lang="zh-CN" altLang="en-US" sz="2400" b="0" dirty="0">
                <a:solidFill>
                  <a:schemeClr val="accent6"/>
                </a:solidFill>
                <a:latin typeface="微软雅黑" panose="020B0503020204020204" pitchFamily="34" charset="-122"/>
                <a:cs typeface="Times New Roman" panose="02020603050405020304" pitchFamily="18" charset="0"/>
              </a:rPr>
              <a:t>三种燃油的主要快速检测指标</a:t>
            </a:r>
            <a:endParaRPr lang="zh-CN" altLang="en-US" sz="2400" b="0" dirty="0">
              <a:solidFill>
                <a:schemeClr val="accent6"/>
              </a:solidFill>
              <a:latin typeface="微软雅黑" panose="020B0503020204020204" pitchFamily="34" charset="-122"/>
              <a:cs typeface="Times New Roman" panose="02020603050405020304" pitchFamily="18" charset="0"/>
            </a:endParaRPr>
          </a:p>
        </p:txBody>
      </p:sp>
      <p:sp>
        <p:nvSpPr>
          <p:cNvPr id="4" name="文本框 3"/>
          <p:cNvSpPr txBox="1"/>
          <p:nvPr/>
        </p:nvSpPr>
        <p:spPr bwMode="auto">
          <a:xfrm>
            <a:off x="696433" y="962247"/>
            <a:ext cx="10382693" cy="1131079"/>
          </a:xfrm>
          <a:prstGeom prst="rect">
            <a:avLst/>
          </a:prstGeom>
          <a:noFill/>
          <a:ln>
            <a:noFill/>
          </a:ln>
        </p:spPr>
        <p:txBody>
          <a:bodyPr wrap="square" rtlCol="0">
            <a:spAutoFit/>
          </a:bodyPr>
          <a:lstStyle/>
          <a:p>
            <a:pPr eaLnBrk="1" hangingPunct="1">
              <a:lnSpc>
                <a:spcPct val="150000"/>
              </a:lnSpc>
            </a:pPr>
            <a:r>
              <a:rPr lang="zh-CN" altLang="en-US" sz="2400" b="0" dirty="0">
                <a:solidFill>
                  <a:schemeClr val="accent6"/>
                </a:solidFill>
                <a:latin typeface="微软雅黑" panose="020B0503020204020204" pitchFamily="34" charset="-122"/>
                <a:cs typeface="Times New Roman" panose="02020603050405020304" pitchFamily="18" charset="0"/>
              </a:rPr>
              <a:t>使用性质指标范围宽（超过国标允许范围的</a:t>
            </a:r>
            <a:r>
              <a:rPr lang="en-US" altLang="zh-CN" sz="2400" b="0" dirty="0">
                <a:solidFill>
                  <a:schemeClr val="accent6"/>
                </a:solidFill>
                <a:latin typeface="微软雅黑" panose="020B0503020204020204" pitchFamily="34" charset="-122"/>
                <a:cs typeface="Times New Roman" panose="02020603050405020304" pitchFamily="18" charset="0"/>
              </a:rPr>
              <a:t>50%</a:t>
            </a:r>
            <a:r>
              <a:rPr lang="zh-CN" altLang="en-US" sz="2400" b="0" dirty="0">
                <a:solidFill>
                  <a:schemeClr val="accent6"/>
                </a:solidFill>
                <a:latin typeface="微软雅黑" panose="020B0503020204020204" pitchFamily="34" charset="-122"/>
                <a:cs typeface="Times New Roman" panose="02020603050405020304" pitchFamily="18" charset="0"/>
              </a:rPr>
              <a:t>）的标准物质体系，建立基于特征光谱谱段的燃油性质指标快速分析方法。</a:t>
            </a:r>
            <a:endParaRPr lang="zh-CN" altLang="en-US" sz="2400" b="0" dirty="0">
              <a:solidFill>
                <a:schemeClr val="accent6"/>
              </a:solidFill>
              <a:latin typeface="微软雅黑" panose="020B0503020204020204" pitchFamily="34" charset="-122"/>
              <a:cs typeface="Times New Roman" panose="02020603050405020304" pitchFamily="18" charset="0"/>
            </a:endParaRPr>
          </a:p>
        </p:txBody>
      </p:sp>
      <p:sp>
        <p:nvSpPr>
          <p:cNvPr id="5" name="标题 1"/>
          <p:cNvSpPr txBox="1"/>
          <p:nvPr/>
        </p:nvSpPr>
        <p:spPr>
          <a:xfrm>
            <a:off x="696595" y="190500"/>
            <a:ext cx="3948430" cy="701040"/>
          </a:xfrm>
          <a:prstGeom prst="rect">
            <a:avLst/>
          </a:prstGeom>
        </p:spPr>
        <p:txBody>
          <a:bodyPr/>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fontAlgn="auto" hangingPunct="1">
              <a:spcAft>
                <a:spcPts val="0"/>
              </a:spcAft>
              <a:defRPr/>
            </a:pPr>
            <a:r>
              <a:rPr lang="zh-CN" altLang="en-US" sz="3200" b="1" dirty="0">
                <a:solidFill>
                  <a:schemeClr val="tx1"/>
                </a:solidFill>
                <a:latin typeface="微软雅黑" panose="020B0503020204020204" pitchFamily="34" charset="-122"/>
                <a:ea typeface="微软雅黑" panose="020B0503020204020204" pitchFamily="34" charset="-122"/>
              </a:rPr>
              <a:t>新型算法技术路线</a:t>
            </a:r>
            <a:endParaRPr lang="zh-CN" altLang="en-US" sz="3200" b="1"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6"/>
          <p:cNvSpPr/>
          <p:nvPr/>
        </p:nvSpPr>
        <p:spPr>
          <a:xfrm>
            <a:off x="947378" y="266918"/>
            <a:ext cx="7901654" cy="584775"/>
          </a:xfrm>
          <a:prstGeom prst="rect">
            <a:avLst/>
          </a:prstGeom>
          <a:noFill/>
          <a:ln w="9525">
            <a:noFill/>
          </a:ln>
        </p:spPr>
        <p:txBody>
          <a:bodyPr wrap="square">
            <a:spAutoFit/>
          </a:bodyPr>
          <a:lstStyle/>
          <a:p>
            <a:r>
              <a:rPr lang="zh-CN" altLang="en-US" sz="3200" b="1" dirty="0">
                <a:latin typeface="微软雅黑" panose="020B0503020204020204" pitchFamily="34" charset="-122"/>
                <a:ea typeface="微软雅黑" panose="020B0503020204020204" pitchFamily="34" charset="-122"/>
              </a:rPr>
              <a:t>进度安排</a:t>
            </a:r>
            <a:endParaRPr lang="zh-CN" altLang="en-US" sz="3200" b="1" dirty="0">
              <a:latin typeface="微软雅黑" panose="020B0503020204020204" pitchFamily="34" charset="-122"/>
              <a:ea typeface="微软雅黑" panose="020B0503020204020204" pitchFamily="34" charset="-122"/>
            </a:endParaRPr>
          </a:p>
        </p:txBody>
      </p:sp>
      <p:graphicFrame>
        <p:nvGraphicFramePr>
          <p:cNvPr id="4" name="表格 3"/>
          <p:cNvGraphicFramePr>
            <a:graphicFrameLocks noGrp="1"/>
          </p:cNvGraphicFramePr>
          <p:nvPr>
            <p:custDataLst>
              <p:tags r:id="rId1"/>
            </p:custDataLst>
          </p:nvPr>
        </p:nvGraphicFramePr>
        <p:xfrm>
          <a:off x="1300363" y="851487"/>
          <a:ext cx="9739863" cy="5303510"/>
        </p:xfrm>
        <a:graphic>
          <a:graphicData uri="http://schemas.openxmlformats.org/drawingml/2006/table">
            <a:tbl>
              <a:tblPr>
                <a:tableStyleId>{E8B1032C-EA38-4F05-BA0D-38AFFFC7BED3}</a:tableStyleId>
              </a:tblPr>
              <a:tblGrid>
                <a:gridCol w="1035478"/>
                <a:gridCol w="4325816"/>
                <a:gridCol w="4378569"/>
              </a:tblGrid>
              <a:tr h="760739">
                <a:tc>
                  <a:txBody>
                    <a:bodyPr/>
                    <a:lstStyle/>
                    <a:p>
                      <a:pPr algn="ctr">
                        <a:lnSpc>
                          <a:spcPct val="150000"/>
                        </a:lnSpc>
                      </a:pPr>
                      <a:r>
                        <a:rPr lang="en-US" sz="2000" b="1" dirty="0">
                          <a:effectLst/>
                          <a:latin typeface="微软雅黑" panose="020B0503020204020204" pitchFamily="34" charset="-122"/>
                          <a:ea typeface="微软雅黑" panose="020B0503020204020204" pitchFamily="34" charset="-122"/>
                        </a:rPr>
                        <a:t> </a:t>
                      </a:r>
                      <a:endParaRPr lang="zh-CN" sz="2000" b="1"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08000" marR="108000" marT="108000" marB="108000" anchor="ctr"/>
                </a:tc>
                <a:tc>
                  <a:txBody>
                    <a:bodyPr/>
                    <a:lstStyle/>
                    <a:p>
                      <a:pPr marL="19050" algn="ctr">
                        <a:lnSpc>
                          <a:spcPct val="150000"/>
                        </a:lnSpc>
                      </a:pPr>
                      <a:r>
                        <a:rPr lang="zh-CN" sz="2800" b="1" dirty="0">
                          <a:solidFill>
                            <a:schemeClr val="bg1"/>
                          </a:solidFill>
                          <a:effectLst/>
                          <a:latin typeface="微软雅黑" panose="020B0503020204020204" pitchFamily="34" charset="-122"/>
                          <a:ea typeface="微软雅黑" panose="020B0503020204020204" pitchFamily="34" charset="-122"/>
                        </a:rPr>
                        <a:t>进度安排</a:t>
                      </a:r>
                      <a:endParaRPr lang="zh-CN" sz="2800" b="1"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08000" marR="108000" marT="108000" marB="108000" anchor="ctr" anchorCtr="1">
                    <a:solidFill>
                      <a:srgbClr val="0070C0"/>
                    </a:solidFill>
                  </a:tcPr>
                </a:tc>
                <a:tc>
                  <a:txBody>
                    <a:bodyPr/>
                    <a:lstStyle/>
                    <a:p>
                      <a:pPr algn="ctr">
                        <a:lnSpc>
                          <a:spcPct val="150000"/>
                        </a:lnSpc>
                      </a:pPr>
                      <a:r>
                        <a:rPr lang="zh-CN" sz="2800" b="1" dirty="0">
                          <a:solidFill>
                            <a:schemeClr val="bg1"/>
                          </a:solidFill>
                          <a:effectLst/>
                          <a:latin typeface="微软雅黑" panose="020B0503020204020204" pitchFamily="34" charset="-122"/>
                          <a:ea typeface="微软雅黑" panose="020B0503020204020204" pitchFamily="34" charset="-122"/>
                        </a:rPr>
                        <a:t>年度指标</a:t>
                      </a:r>
                      <a:endParaRPr lang="zh-CN" sz="2800" b="1"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08000" marR="108000" marT="108000" marB="108000" anchor="ctr" anchorCtr="1">
                    <a:solidFill>
                      <a:srgbClr val="0070C0"/>
                    </a:solidFill>
                  </a:tcPr>
                </a:tc>
              </a:tr>
              <a:tr h="1494526">
                <a:tc>
                  <a:txBody>
                    <a:bodyPr/>
                    <a:lstStyle/>
                    <a:p>
                      <a:pPr algn="ctr">
                        <a:lnSpc>
                          <a:spcPct val="150000"/>
                        </a:lnSpc>
                      </a:pPr>
                      <a:r>
                        <a:rPr lang="zh-CN" sz="2000" b="1" dirty="0">
                          <a:solidFill>
                            <a:srgbClr val="0070C0"/>
                          </a:solidFill>
                          <a:effectLst/>
                          <a:latin typeface="微软雅黑" panose="020B0503020204020204" pitchFamily="34" charset="-122"/>
                          <a:ea typeface="微软雅黑" panose="020B0503020204020204" pitchFamily="34" charset="-122"/>
                        </a:rPr>
                        <a:t>第一年</a:t>
                      </a:r>
                      <a:endParaRPr lang="zh-CN" sz="2000" b="1" dirty="0">
                        <a:solidFill>
                          <a:srgbClr val="0070C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08000" marR="108000" marT="108000" marB="108000" anchor="ctr"/>
                </a:tc>
                <a:tc>
                  <a:txBody>
                    <a:bodyPr/>
                    <a:lstStyle/>
                    <a:p>
                      <a:pPr algn="just">
                        <a:lnSpc>
                          <a:spcPct val="150000"/>
                        </a:lnSpc>
                        <a:spcAft>
                          <a:spcPts val="0"/>
                        </a:spcAft>
                      </a:pPr>
                      <a:r>
                        <a:rPr lang="zh-CN" sz="2000" b="0" kern="100" dirty="0">
                          <a:effectLst/>
                          <a:latin typeface="微软雅黑" panose="020B0503020204020204" pitchFamily="34" charset="-122"/>
                          <a:ea typeface="微软雅黑" panose="020B0503020204020204" pitchFamily="34" charset="-122"/>
                        </a:rPr>
                        <a:t>购买装置</a:t>
                      </a:r>
                      <a:r>
                        <a:rPr lang="zh-CN" altLang="en-US" sz="2000" b="0" kern="100" dirty="0">
                          <a:effectLst/>
                          <a:latin typeface="微软雅黑" panose="020B0503020204020204" pitchFamily="34" charset="-122"/>
                          <a:ea typeface="微软雅黑" panose="020B0503020204020204" pitchFamily="34" charset="-122"/>
                        </a:rPr>
                        <a:t>关键部件</a:t>
                      </a:r>
                      <a:r>
                        <a:rPr lang="zh-CN" sz="2000" b="0" kern="100" dirty="0">
                          <a:effectLst/>
                          <a:latin typeface="微软雅黑" panose="020B0503020204020204" pitchFamily="34" charset="-122"/>
                          <a:ea typeface="微软雅黑" panose="020B0503020204020204" pitchFamily="34" charset="-122"/>
                        </a:rPr>
                        <a:t>，</a:t>
                      </a:r>
                      <a:r>
                        <a:rPr lang="zh-CN" altLang="en-US" sz="2000" b="0" kern="100" dirty="0">
                          <a:effectLst/>
                          <a:latin typeface="微软雅黑" panose="020B0503020204020204" pitchFamily="34" charset="-122"/>
                          <a:ea typeface="微软雅黑" panose="020B0503020204020204" pitchFamily="34" charset="-122"/>
                        </a:rPr>
                        <a:t>进行装置结构设计；开展新型油品模型算法研究</a:t>
                      </a:r>
                      <a:endParaRPr lang="zh-CN" sz="20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08000" marR="108000" marT="108000" marB="108000" anchor="ctr"/>
                </a:tc>
                <a:tc>
                  <a:txBody>
                    <a:bodyPr/>
                    <a:lstStyle/>
                    <a:p>
                      <a:pPr algn="just">
                        <a:lnSpc>
                          <a:spcPct val="150000"/>
                        </a:lnSpc>
                        <a:spcAft>
                          <a:spcPts val="0"/>
                        </a:spcAft>
                      </a:pPr>
                      <a:r>
                        <a:rPr lang="zh-CN" altLang="en-US" sz="2000" b="0" kern="100" dirty="0">
                          <a:effectLst/>
                          <a:latin typeface="微软雅黑" panose="020B0503020204020204" pitchFamily="34" charset="-122"/>
                          <a:ea typeface="微软雅黑" panose="020B0503020204020204" pitchFamily="34" charset="-122"/>
                        </a:rPr>
                        <a:t>完成装置整体结构设计方案</a:t>
                      </a:r>
                      <a:r>
                        <a:rPr lang="en-US" altLang="zh-CN" sz="2000" b="0" kern="100" dirty="0">
                          <a:effectLst/>
                          <a:latin typeface="微软雅黑" panose="020B0503020204020204" pitchFamily="34" charset="-122"/>
                          <a:ea typeface="微软雅黑" panose="020B0503020204020204" pitchFamily="34" charset="-122"/>
                        </a:rPr>
                        <a:t>1</a:t>
                      </a:r>
                      <a:r>
                        <a:rPr lang="zh-CN" altLang="en-US" sz="2000" b="0" kern="100" dirty="0">
                          <a:effectLst/>
                          <a:latin typeface="微软雅黑" panose="020B0503020204020204" pitchFamily="34" charset="-122"/>
                          <a:ea typeface="微软雅黑" panose="020B0503020204020204" pitchFamily="34" charset="-122"/>
                        </a:rPr>
                        <a:t>份；</a:t>
                      </a:r>
                      <a:endParaRPr lang="en-US" altLang="zh-CN" sz="2000" b="0" kern="100" dirty="0">
                        <a:effectLst/>
                        <a:latin typeface="微软雅黑" panose="020B0503020204020204" pitchFamily="34" charset="-122"/>
                        <a:ea typeface="微软雅黑" panose="020B0503020204020204" pitchFamily="34" charset="-122"/>
                      </a:endParaRPr>
                    </a:p>
                    <a:p>
                      <a:pPr algn="just">
                        <a:lnSpc>
                          <a:spcPct val="150000"/>
                        </a:lnSpc>
                        <a:spcAft>
                          <a:spcPts val="0"/>
                        </a:spcAft>
                      </a:pPr>
                      <a:r>
                        <a:rPr lang="zh-CN" altLang="en-US" sz="2000" b="0" kern="100" dirty="0">
                          <a:effectLst/>
                          <a:latin typeface="微软雅黑" panose="020B0503020204020204" pitchFamily="34" charset="-122"/>
                          <a:ea typeface="微软雅黑" panose="020B0503020204020204" pitchFamily="34" charset="-122"/>
                        </a:rPr>
                        <a:t>工艺参数方案</a:t>
                      </a:r>
                      <a:r>
                        <a:rPr lang="en-US" altLang="zh-CN" sz="2000" b="0" kern="100" dirty="0">
                          <a:effectLst/>
                          <a:latin typeface="微软雅黑" panose="020B0503020204020204" pitchFamily="34" charset="-122"/>
                          <a:ea typeface="微软雅黑" panose="020B0503020204020204" pitchFamily="34" charset="-122"/>
                        </a:rPr>
                        <a:t>1</a:t>
                      </a:r>
                      <a:r>
                        <a:rPr lang="zh-CN" altLang="en-US" sz="2000" b="0" kern="100" dirty="0">
                          <a:effectLst/>
                          <a:latin typeface="微软雅黑" panose="020B0503020204020204" pitchFamily="34" charset="-122"/>
                          <a:ea typeface="微软雅黑" panose="020B0503020204020204" pitchFamily="34" charset="-122"/>
                        </a:rPr>
                        <a:t>份；发表</a:t>
                      </a:r>
                      <a:r>
                        <a:rPr lang="en-US" altLang="zh-CN" sz="2000" b="0" kern="100" dirty="0">
                          <a:effectLst/>
                          <a:latin typeface="微软雅黑" panose="020B0503020204020204" pitchFamily="34" charset="-122"/>
                          <a:ea typeface="微软雅黑" panose="020B0503020204020204" pitchFamily="34" charset="-122"/>
                        </a:rPr>
                        <a:t>2</a:t>
                      </a:r>
                      <a:r>
                        <a:rPr lang="zh-CN" altLang="en-US" sz="2000" b="0" kern="100" dirty="0">
                          <a:effectLst/>
                          <a:latin typeface="微软雅黑" panose="020B0503020204020204" pitchFamily="34" charset="-122"/>
                          <a:ea typeface="微软雅黑" panose="020B0503020204020204" pitchFamily="34" charset="-122"/>
                        </a:rPr>
                        <a:t>篇核心论文</a:t>
                      </a:r>
                      <a:endParaRPr lang="zh-CN" altLang="en-US" sz="2000" b="0" kern="100" dirty="0">
                        <a:effectLst/>
                        <a:latin typeface="微软雅黑" panose="020B0503020204020204" pitchFamily="34" charset="-122"/>
                        <a:ea typeface="微软雅黑" panose="020B0503020204020204" pitchFamily="34" charset="-122"/>
                      </a:endParaRPr>
                    </a:p>
                  </a:txBody>
                  <a:tcPr marL="108000" marR="108000" marT="108000" marB="108000" anchor="ctr"/>
                </a:tc>
              </a:tr>
              <a:tr h="1494526">
                <a:tc>
                  <a:txBody>
                    <a:bodyPr/>
                    <a:lstStyle/>
                    <a:p>
                      <a:pPr algn="ctr">
                        <a:lnSpc>
                          <a:spcPct val="150000"/>
                        </a:lnSpc>
                      </a:pPr>
                      <a:r>
                        <a:rPr lang="zh-CN" sz="2000" b="1" dirty="0">
                          <a:solidFill>
                            <a:srgbClr val="0070C0"/>
                          </a:solidFill>
                          <a:effectLst/>
                          <a:latin typeface="微软雅黑" panose="020B0503020204020204" pitchFamily="34" charset="-122"/>
                          <a:ea typeface="微软雅黑" panose="020B0503020204020204" pitchFamily="34" charset="-122"/>
                        </a:rPr>
                        <a:t>第二年</a:t>
                      </a:r>
                      <a:endParaRPr lang="zh-CN" sz="2000" b="1" dirty="0">
                        <a:solidFill>
                          <a:srgbClr val="0070C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08000" marR="108000" marT="108000" marB="108000" anchor="ctr"/>
                </a:tc>
                <a:tc>
                  <a:txBody>
                    <a:bodyPr/>
                    <a:lstStyle/>
                    <a:p>
                      <a:pPr algn="just">
                        <a:lnSpc>
                          <a:spcPct val="150000"/>
                        </a:lnSpc>
                        <a:spcAft>
                          <a:spcPts val="0"/>
                        </a:spcAft>
                      </a:pPr>
                      <a:r>
                        <a:rPr lang="zh-CN" altLang="en-US" sz="2000" b="0" kern="100" dirty="0">
                          <a:effectLst/>
                          <a:latin typeface="微软雅黑" panose="020B0503020204020204" pitchFamily="34" charset="-122"/>
                          <a:ea typeface="微软雅黑" panose="020B0503020204020204" pitchFamily="34" charset="-122"/>
                        </a:rPr>
                        <a:t>研制装置光学系统和控制系统；建立模型依赖的标准光谱库；研制油品校准用标准物质</a:t>
                      </a:r>
                      <a:endParaRPr lang="en-US" altLang="zh-CN" sz="2000" b="0" kern="100" dirty="0">
                        <a:effectLst/>
                        <a:latin typeface="微软雅黑" panose="020B0503020204020204" pitchFamily="34" charset="-122"/>
                        <a:ea typeface="微软雅黑" panose="020B0503020204020204" pitchFamily="34" charset="-122"/>
                      </a:endParaRPr>
                    </a:p>
                  </a:txBody>
                  <a:tcPr marL="108000" marR="108000" marT="108000" marB="108000" anchor="ctr"/>
                </a:tc>
                <a:tc>
                  <a:txBody>
                    <a:bodyPr/>
                    <a:lstStyle/>
                    <a:p>
                      <a:pPr algn="just">
                        <a:lnSpc>
                          <a:spcPct val="150000"/>
                        </a:lnSpc>
                        <a:spcAft>
                          <a:spcPts val="0"/>
                        </a:spcAft>
                      </a:pPr>
                      <a:r>
                        <a:rPr lang="zh-CN" sz="2000" b="0" kern="100" dirty="0">
                          <a:effectLst/>
                          <a:latin typeface="微软雅黑" panose="020B0503020204020204" pitchFamily="34" charset="-122"/>
                          <a:ea typeface="微软雅黑" panose="020B0503020204020204" pitchFamily="34" charset="-122"/>
                        </a:rPr>
                        <a:t>完成</a:t>
                      </a:r>
                      <a:r>
                        <a:rPr lang="zh-CN" altLang="en-US" sz="2000" b="0" kern="100" dirty="0">
                          <a:effectLst/>
                          <a:latin typeface="微软雅黑" panose="020B0503020204020204" pitchFamily="34" charset="-122"/>
                          <a:ea typeface="微软雅黑" panose="020B0503020204020204" pitchFamily="34" charset="-122"/>
                        </a:rPr>
                        <a:t>装置光学、机械安装与调试</a:t>
                      </a:r>
                      <a:endParaRPr lang="zh-CN" altLang="en-US" sz="2000" b="0" kern="100" dirty="0">
                        <a:effectLst/>
                        <a:latin typeface="微软雅黑" panose="020B0503020204020204" pitchFamily="34" charset="-122"/>
                        <a:ea typeface="微软雅黑" panose="020B0503020204020204" pitchFamily="34" charset="-122"/>
                      </a:endParaRPr>
                    </a:p>
                    <a:p>
                      <a:pPr algn="just">
                        <a:lnSpc>
                          <a:spcPct val="150000"/>
                        </a:lnSpc>
                        <a:spcAft>
                          <a:spcPts val="0"/>
                        </a:spcAft>
                      </a:pPr>
                      <a:r>
                        <a:rPr lang="zh-CN" altLang="en-US" sz="2000" b="0" kern="100" dirty="0">
                          <a:effectLst/>
                          <a:latin typeface="微软雅黑" panose="020B0503020204020204" pitchFamily="34" charset="-122"/>
                          <a:ea typeface="微软雅黑" panose="020B0503020204020204" pitchFamily="34" charset="-122"/>
                        </a:rPr>
                        <a:t>完成油品模型标准光谱库建立</a:t>
                      </a:r>
                      <a:endParaRPr lang="en-US" altLang="zh-CN" sz="2000" b="0" kern="100" dirty="0">
                        <a:effectLst/>
                        <a:latin typeface="微软雅黑" panose="020B0503020204020204" pitchFamily="34" charset="-122"/>
                        <a:ea typeface="微软雅黑" panose="020B0503020204020204" pitchFamily="34" charset="-122"/>
                      </a:endParaRPr>
                    </a:p>
                    <a:p>
                      <a:pPr algn="just">
                        <a:lnSpc>
                          <a:spcPct val="150000"/>
                        </a:lnSpc>
                        <a:spcAft>
                          <a:spcPts val="0"/>
                        </a:spcAft>
                      </a:pPr>
                      <a:r>
                        <a:rPr lang="zh-CN" altLang="en-US" sz="2000" b="0" kern="100" dirty="0">
                          <a:effectLst/>
                          <a:latin typeface="微软雅黑" panose="020B0503020204020204" pitchFamily="34" charset="-122"/>
                          <a:ea typeface="微软雅黑" panose="020B0503020204020204" pitchFamily="34" charset="-122"/>
                          <a:cs typeface="Times New Roman" panose="02020603050405020304" pitchFamily="18" charset="0"/>
                        </a:rPr>
                        <a:t>试制油品校准标准物质</a:t>
                      </a:r>
                      <a:r>
                        <a:rPr lang="en-US" altLang="zh-CN" sz="2000" b="0" kern="100" dirty="0">
                          <a:effectLst/>
                          <a:latin typeface="微软雅黑" panose="020B0503020204020204" pitchFamily="34" charset="-122"/>
                          <a:ea typeface="微软雅黑" panose="020B0503020204020204" pitchFamily="34" charset="-122"/>
                          <a:cs typeface="Times New Roman" panose="02020603050405020304" pitchFamily="18" charset="0"/>
                        </a:rPr>
                        <a:t>10</a:t>
                      </a:r>
                      <a:r>
                        <a:rPr lang="zh-CN" altLang="en-US" sz="2000" b="0" kern="100" dirty="0">
                          <a:effectLst/>
                          <a:latin typeface="微软雅黑" panose="020B0503020204020204" pitchFamily="34" charset="-122"/>
                          <a:ea typeface="微软雅黑" panose="020B0503020204020204" pitchFamily="34" charset="-122"/>
                          <a:cs typeface="Times New Roman" panose="02020603050405020304" pitchFamily="18" charset="0"/>
                        </a:rPr>
                        <a:t>种</a:t>
                      </a:r>
                      <a:endParaRPr lang="zh-CN" altLang="en-US" sz="20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08000" marR="108000" marT="108000" marB="108000" anchor="ctr"/>
                </a:tc>
              </a:tr>
              <a:tr h="1494526">
                <a:tc>
                  <a:txBody>
                    <a:bodyPr/>
                    <a:lstStyle/>
                    <a:p>
                      <a:pPr algn="ctr">
                        <a:lnSpc>
                          <a:spcPct val="150000"/>
                        </a:lnSpc>
                      </a:pPr>
                      <a:r>
                        <a:rPr lang="zh-CN" sz="2000" b="1" dirty="0">
                          <a:solidFill>
                            <a:srgbClr val="0070C0"/>
                          </a:solidFill>
                          <a:effectLst/>
                          <a:latin typeface="微软雅黑" panose="020B0503020204020204" pitchFamily="34" charset="-122"/>
                          <a:ea typeface="微软雅黑" panose="020B0503020204020204" pitchFamily="34" charset="-122"/>
                        </a:rPr>
                        <a:t>第三年</a:t>
                      </a:r>
                      <a:endParaRPr lang="zh-CN" sz="2000" b="1" dirty="0">
                        <a:solidFill>
                          <a:srgbClr val="0070C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08000" marR="108000" marT="108000" marB="108000" anchor="ctr"/>
                </a:tc>
                <a:tc>
                  <a:txBody>
                    <a:bodyPr/>
                    <a:lstStyle/>
                    <a:p>
                      <a:pPr algn="just">
                        <a:lnSpc>
                          <a:spcPct val="150000"/>
                        </a:lnSpc>
                        <a:spcAft>
                          <a:spcPts val="0"/>
                        </a:spcAft>
                      </a:pPr>
                      <a:r>
                        <a:rPr lang="zh-CN" altLang="en-US" sz="2000" b="0" kern="100" dirty="0">
                          <a:effectLst/>
                          <a:latin typeface="微软雅黑" panose="020B0503020204020204" pitchFamily="34" charset="-122"/>
                          <a:ea typeface="微软雅黑" panose="020B0503020204020204" pitchFamily="34" charset="-122"/>
                        </a:rPr>
                        <a:t>开展装置分辨率、重复性稳定性实验；标准物质稳定性考核及不确定度进行分析；新型算法准确性和稳定性实验</a:t>
                      </a:r>
                      <a:endParaRPr lang="zh-CN" sz="20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08000" marR="108000" marT="108000" marB="108000" anchor="ctr"/>
                </a:tc>
                <a:tc>
                  <a:txBody>
                    <a:bodyPr/>
                    <a:lstStyle/>
                    <a:p>
                      <a:pPr algn="just">
                        <a:lnSpc>
                          <a:spcPct val="150000"/>
                        </a:lnSpc>
                        <a:spcAft>
                          <a:spcPts val="0"/>
                        </a:spcAft>
                      </a:pPr>
                      <a:r>
                        <a:rPr lang="zh-CN" altLang="en-US" sz="2000" b="0" kern="100" dirty="0">
                          <a:effectLst/>
                          <a:latin typeface="微软雅黑" panose="020B0503020204020204" pitchFamily="34" charset="-122"/>
                          <a:ea typeface="微软雅黑" panose="020B0503020204020204" pitchFamily="34" charset="-122"/>
                        </a:rPr>
                        <a:t>波数分辨率</a:t>
                      </a:r>
                      <a:r>
                        <a:rPr lang="en-US" altLang="zh-CN" sz="20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sym typeface="+mn-ea"/>
                        </a:rPr>
                        <a:t>0.5 cm</a:t>
                      </a:r>
                      <a:r>
                        <a:rPr lang="en-US" altLang="zh-CN" sz="2000" b="0" baseline="3000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sym typeface="+mn-ea"/>
                        </a:rPr>
                        <a:t>-1</a:t>
                      </a:r>
                      <a:r>
                        <a:rPr lang="zh-CN" altLang="en-US" sz="2000" b="0" kern="100" dirty="0">
                          <a:effectLst/>
                          <a:latin typeface="微软雅黑" panose="020B0503020204020204" pitchFamily="34" charset="-122"/>
                          <a:ea typeface="微软雅黑" panose="020B0503020204020204" pitchFamily="34" charset="-122"/>
                        </a:rPr>
                        <a:t>，波数重复性</a:t>
                      </a: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sym typeface="+mn-ea"/>
                        </a:rPr>
                        <a:t>0.1 cm</a:t>
                      </a:r>
                      <a:r>
                        <a:rPr lang="en-US" altLang="zh-CN" sz="2000" baseline="30000" dirty="0">
                          <a:latin typeface="微软雅黑" panose="020B0503020204020204" pitchFamily="34" charset="-122"/>
                          <a:ea typeface="微软雅黑" panose="020B0503020204020204" pitchFamily="34" charset="-122"/>
                          <a:cs typeface="Times New Roman" panose="02020603050405020304" pitchFamily="18" charset="0"/>
                          <a:sym typeface="+mn-ea"/>
                        </a:rPr>
                        <a:t>-1</a:t>
                      </a:r>
                      <a:r>
                        <a:rPr lang="zh-CN" altLang="en-US" sz="2000" kern="100" dirty="0">
                          <a:effectLst/>
                          <a:latin typeface="微软雅黑" panose="020B0503020204020204" pitchFamily="34" charset="-122"/>
                          <a:ea typeface="微软雅黑" panose="020B0503020204020204" pitchFamily="34" charset="-122"/>
                          <a:sym typeface="+mn-ea"/>
                        </a:rPr>
                        <a:t>，测量时间</a:t>
                      </a:r>
                      <a:r>
                        <a:rPr lang="en-US" altLang="zh-CN" sz="2000" kern="100" dirty="0">
                          <a:effectLst/>
                          <a:latin typeface="微软雅黑" panose="020B0503020204020204" pitchFamily="34" charset="-122"/>
                          <a:ea typeface="微软雅黑" panose="020B0503020204020204" pitchFamily="34" charset="-122"/>
                          <a:sym typeface="+mn-ea"/>
                        </a:rPr>
                        <a:t>&lt;0.5min</a:t>
                      </a:r>
                      <a:endParaRPr lang="en-US" altLang="zh-CN" sz="2000" b="0" kern="100" dirty="0">
                        <a:effectLst/>
                        <a:latin typeface="微软雅黑" panose="020B0503020204020204" pitchFamily="34" charset="-122"/>
                        <a:ea typeface="微软雅黑" panose="020B0503020204020204" pitchFamily="34" charset="-122"/>
                      </a:endParaRPr>
                    </a:p>
                    <a:p>
                      <a:pPr algn="just">
                        <a:lnSpc>
                          <a:spcPct val="150000"/>
                        </a:lnSpc>
                        <a:spcAft>
                          <a:spcPts val="0"/>
                        </a:spcAft>
                      </a:pPr>
                      <a:r>
                        <a:rPr lang="zh-CN" altLang="en-US" sz="2000" b="0" kern="100" dirty="0">
                          <a:effectLst/>
                          <a:latin typeface="微软雅黑" panose="020B0503020204020204" pitchFamily="34" charset="-122"/>
                          <a:ea typeface="微软雅黑" panose="020B0503020204020204" pitchFamily="34" charset="-122"/>
                        </a:rPr>
                        <a:t>发表</a:t>
                      </a:r>
                      <a:r>
                        <a:rPr lang="en-US" altLang="zh-CN" sz="2000" b="0" kern="100" dirty="0">
                          <a:effectLst/>
                          <a:latin typeface="微软雅黑" panose="020B0503020204020204" pitchFamily="34" charset="-122"/>
                          <a:ea typeface="微软雅黑" panose="020B0503020204020204" pitchFamily="34" charset="-122"/>
                        </a:rPr>
                        <a:t>3</a:t>
                      </a:r>
                      <a:r>
                        <a:rPr lang="zh-CN" altLang="en-US" sz="2000" b="0" kern="100" dirty="0">
                          <a:effectLst/>
                          <a:latin typeface="微软雅黑" panose="020B0503020204020204" pitchFamily="34" charset="-122"/>
                          <a:ea typeface="微软雅黑" panose="020B0503020204020204" pitchFamily="34" charset="-122"/>
                        </a:rPr>
                        <a:t>篇核心论文、</a:t>
                      </a:r>
                      <a:r>
                        <a:rPr lang="en-US" altLang="zh-CN" sz="2000" b="0" kern="100" dirty="0">
                          <a:effectLst/>
                          <a:latin typeface="微软雅黑" panose="020B0503020204020204" pitchFamily="34" charset="-122"/>
                          <a:ea typeface="微软雅黑" panose="020B0503020204020204" pitchFamily="34" charset="-122"/>
                        </a:rPr>
                        <a:t>3</a:t>
                      </a:r>
                      <a:r>
                        <a:rPr lang="zh-CN" altLang="en-US" sz="2000" b="0" kern="100" dirty="0">
                          <a:effectLst/>
                          <a:latin typeface="微软雅黑" panose="020B0503020204020204" pitchFamily="34" charset="-122"/>
                          <a:ea typeface="微软雅黑" panose="020B0503020204020204" pitchFamily="34" charset="-122"/>
                        </a:rPr>
                        <a:t>篇专利</a:t>
                      </a:r>
                      <a:endParaRPr lang="zh-CN" sz="20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08000" marR="108000" marT="108000" marB="108000" anchor="ctr"/>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标题 1"/>
          <p:cNvSpPr txBox="1"/>
          <p:nvPr/>
        </p:nvSpPr>
        <p:spPr>
          <a:xfrm>
            <a:off x="266700" y="229707"/>
            <a:ext cx="3520373" cy="418058"/>
          </a:xfrm>
          <a:prstGeom prst="rect">
            <a:avLst/>
          </a:prstGeom>
        </p:spPr>
        <p:txBody>
          <a:bodyPr/>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fontAlgn="auto" hangingPunct="1">
              <a:spcAft>
                <a:spcPts val="0"/>
              </a:spcAft>
              <a:defRPr/>
            </a:pPr>
            <a:r>
              <a:rPr lang="zh-CN" altLang="en-US" sz="3200" b="1" kern="0" dirty="0">
                <a:solidFill>
                  <a:schemeClr val="tx1"/>
                </a:solidFill>
                <a:latin typeface="微软雅黑" panose="020B0503020204020204" pitchFamily="34" charset="-122"/>
                <a:ea typeface="微软雅黑" panose="020B0503020204020204" pitchFamily="34" charset="-122"/>
              </a:rPr>
              <a:t>汇报提纲</a:t>
            </a:r>
            <a:endParaRPr lang="zh-CN" altLang="en-US" sz="3200" b="1" kern="0" dirty="0">
              <a:solidFill>
                <a:schemeClr val="tx1"/>
              </a:solidFill>
              <a:latin typeface="微软雅黑" panose="020B0503020204020204" pitchFamily="34" charset="-122"/>
              <a:ea typeface="微软雅黑" panose="020B0503020204020204" pitchFamily="34" charset="-122"/>
            </a:endParaRPr>
          </a:p>
        </p:txBody>
      </p:sp>
      <p:sp>
        <p:nvSpPr>
          <p:cNvPr id="15" name="TextBox 4"/>
          <p:cNvSpPr txBox="1">
            <a:spLocks noChangeArrowheads="1"/>
          </p:cNvSpPr>
          <p:nvPr/>
        </p:nvSpPr>
        <p:spPr bwMode="auto">
          <a:xfrm>
            <a:off x="4631043" y="1480605"/>
            <a:ext cx="3057247"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0" algn="dist" fontAlgn="base">
              <a:lnSpc>
                <a:spcPct val="150000"/>
              </a:lnSpc>
              <a:spcBef>
                <a:spcPct val="0"/>
              </a:spcBef>
              <a:spcAft>
                <a:spcPct val="0"/>
              </a:spcAft>
              <a:buNone/>
            </a:pPr>
            <a:r>
              <a:rPr lang="zh-CN" altLang="en-US" b="1" dirty="0">
                <a:solidFill>
                  <a:schemeClr val="accent2"/>
                </a:solidFill>
              </a:rPr>
              <a:t>背景与迫切性</a:t>
            </a:r>
            <a:endParaRPr lang="en-US" altLang="zh-CN" b="1" dirty="0">
              <a:solidFill>
                <a:schemeClr val="accent2"/>
              </a:solidFill>
            </a:endParaRPr>
          </a:p>
        </p:txBody>
      </p:sp>
      <p:sp>
        <p:nvSpPr>
          <p:cNvPr id="18" name="AutoShape 22"/>
          <p:cNvSpPr>
            <a:spLocks noChangeArrowheads="1"/>
          </p:cNvSpPr>
          <p:nvPr/>
        </p:nvSpPr>
        <p:spPr bwMode="auto">
          <a:xfrm>
            <a:off x="3823005" y="1686968"/>
            <a:ext cx="539750" cy="503238"/>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一</a:t>
            </a:r>
            <a:endPar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endParaRPr>
          </a:p>
        </p:txBody>
      </p:sp>
      <p:sp>
        <p:nvSpPr>
          <p:cNvPr id="19" name="AutoShape 22"/>
          <p:cNvSpPr>
            <a:spLocks noChangeArrowheads="1"/>
          </p:cNvSpPr>
          <p:nvPr/>
        </p:nvSpPr>
        <p:spPr bwMode="auto">
          <a:xfrm>
            <a:off x="3823005" y="2523582"/>
            <a:ext cx="539750" cy="503238"/>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二</a:t>
            </a:r>
            <a:endPar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endParaRPr>
          </a:p>
        </p:txBody>
      </p:sp>
      <p:sp>
        <p:nvSpPr>
          <p:cNvPr id="20" name="AutoShape 22"/>
          <p:cNvSpPr>
            <a:spLocks noChangeArrowheads="1"/>
          </p:cNvSpPr>
          <p:nvPr/>
        </p:nvSpPr>
        <p:spPr bwMode="auto">
          <a:xfrm>
            <a:off x="3823005" y="3360196"/>
            <a:ext cx="539750" cy="504825"/>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三</a:t>
            </a:r>
            <a:endPar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endParaRPr>
          </a:p>
        </p:txBody>
      </p:sp>
      <p:sp>
        <p:nvSpPr>
          <p:cNvPr id="21" name="AutoShape 22"/>
          <p:cNvSpPr>
            <a:spLocks noChangeArrowheads="1"/>
          </p:cNvSpPr>
          <p:nvPr/>
        </p:nvSpPr>
        <p:spPr bwMode="auto">
          <a:xfrm>
            <a:off x="3823005" y="4199265"/>
            <a:ext cx="539750" cy="503238"/>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四</a:t>
            </a:r>
            <a:endParaRPr lang="zh-CN" altLang="en-US" sz="3200" b="1" kern="0"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endParaRPr>
          </a:p>
        </p:txBody>
      </p:sp>
      <p:sp>
        <p:nvSpPr>
          <p:cNvPr id="23" name="矩形 15"/>
          <p:cNvSpPr>
            <a:spLocks noChangeArrowheads="1"/>
          </p:cNvSpPr>
          <p:nvPr/>
        </p:nvSpPr>
        <p:spPr bwMode="auto">
          <a:xfrm>
            <a:off x="4631040" y="3977891"/>
            <a:ext cx="305724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dist" fontAlgn="base">
              <a:lnSpc>
                <a:spcPct val="150000"/>
              </a:lnSpc>
              <a:spcBef>
                <a:spcPct val="0"/>
              </a:spcBef>
              <a:spcAft>
                <a:spcPct val="0"/>
              </a:spcAft>
              <a:buNone/>
              <a:defRPr/>
            </a:pPr>
            <a:r>
              <a:rPr lang="zh-CN" altLang="en-US" b="1" dirty="0">
                <a:solidFill>
                  <a:srgbClr val="FF0000"/>
                </a:solidFill>
              </a:rPr>
              <a:t>项目研究基础</a:t>
            </a:r>
            <a:endParaRPr lang="zh-CN" altLang="en-US" b="1" dirty="0">
              <a:solidFill>
                <a:srgbClr val="FF0000"/>
              </a:solidFill>
            </a:endParaRPr>
          </a:p>
        </p:txBody>
      </p:sp>
      <p:sp>
        <p:nvSpPr>
          <p:cNvPr id="24" name="AutoShape 22"/>
          <p:cNvSpPr>
            <a:spLocks noChangeArrowheads="1"/>
          </p:cNvSpPr>
          <p:nvPr/>
        </p:nvSpPr>
        <p:spPr bwMode="auto">
          <a:xfrm>
            <a:off x="3823005" y="5031856"/>
            <a:ext cx="539750" cy="503237"/>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五</a:t>
            </a:r>
            <a:endPar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endParaRPr>
          </a:p>
        </p:txBody>
      </p:sp>
      <p:sp>
        <p:nvSpPr>
          <p:cNvPr id="25" name="矩形 21"/>
          <p:cNvSpPr>
            <a:spLocks noChangeArrowheads="1"/>
          </p:cNvSpPr>
          <p:nvPr/>
        </p:nvSpPr>
        <p:spPr bwMode="auto">
          <a:xfrm>
            <a:off x="4631040" y="4820720"/>
            <a:ext cx="3057246"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0" algn="dist" fontAlgn="base">
              <a:lnSpc>
                <a:spcPct val="150000"/>
              </a:lnSpc>
              <a:spcBef>
                <a:spcPct val="0"/>
              </a:spcBef>
              <a:spcAft>
                <a:spcPct val="0"/>
              </a:spcAft>
              <a:buNone/>
            </a:pPr>
            <a:r>
              <a:rPr lang="zh-CN" altLang="en-US" b="1" dirty="0">
                <a:solidFill>
                  <a:srgbClr val="2D2D8A"/>
                </a:solidFill>
              </a:rPr>
              <a:t>预算与应用展望</a:t>
            </a:r>
            <a:endParaRPr lang="zh-CN" altLang="en-US" b="1" dirty="0">
              <a:solidFill>
                <a:srgbClr val="2D2D8A"/>
              </a:solidFill>
            </a:endParaRPr>
          </a:p>
        </p:txBody>
      </p:sp>
      <p:sp>
        <p:nvSpPr>
          <p:cNvPr id="28" name="矩形 15"/>
          <p:cNvSpPr>
            <a:spLocks noChangeArrowheads="1"/>
          </p:cNvSpPr>
          <p:nvPr/>
        </p:nvSpPr>
        <p:spPr bwMode="auto">
          <a:xfrm>
            <a:off x="4631042" y="3135062"/>
            <a:ext cx="3057246"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dist" fontAlgn="base">
              <a:lnSpc>
                <a:spcPct val="150000"/>
              </a:lnSpc>
              <a:spcBef>
                <a:spcPct val="0"/>
              </a:spcBef>
              <a:spcAft>
                <a:spcPct val="0"/>
              </a:spcAft>
              <a:buNone/>
              <a:defRPr/>
            </a:pPr>
            <a:r>
              <a:rPr lang="zh-CN" altLang="en-US" b="1" dirty="0">
                <a:solidFill>
                  <a:srgbClr val="2D2D8A"/>
                </a:solidFill>
              </a:rPr>
              <a:t>技术方案与指标</a:t>
            </a:r>
            <a:endParaRPr lang="zh-CN" altLang="en-US" b="1" dirty="0">
              <a:solidFill>
                <a:srgbClr val="2D2D8A"/>
              </a:solidFill>
            </a:endParaRPr>
          </a:p>
        </p:txBody>
      </p:sp>
      <p:sp>
        <p:nvSpPr>
          <p:cNvPr id="2" name="矩形 13"/>
          <p:cNvSpPr>
            <a:spLocks noChangeArrowheads="1"/>
          </p:cNvSpPr>
          <p:nvPr/>
        </p:nvSpPr>
        <p:spPr bwMode="auto">
          <a:xfrm>
            <a:off x="4630420" y="2251075"/>
            <a:ext cx="305879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0" algn="dist" fontAlgn="base">
              <a:lnSpc>
                <a:spcPct val="150000"/>
              </a:lnSpc>
              <a:spcBef>
                <a:spcPct val="0"/>
              </a:spcBef>
              <a:spcAft>
                <a:spcPct val="0"/>
              </a:spcAft>
              <a:buNone/>
            </a:pPr>
            <a:r>
              <a:rPr lang="zh-CN" altLang="en-US" b="1" dirty="0">
                <a:solidFill>
                  <a:srgbClr val="2D2D8A"/>
                </a:solidFill>
              </a:rPr>
              <a:t>预期提升效果</a:t>
            </a:r>
            <a:endParaRPr lang="zh-CN" altLang="en-US" b="1" dirty="0">
              <a:solidFill>
                <a:srgbClr val="2D2D8A"/>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表格 4"/>
          <p:cNvGraphicFramePr>
            <a:graphicFrameLocks noGrp="1"/>
          </p:cNvGraphicFramePr>
          <p:nvPr>
            <p:custDataLst>
              <p:tags r:id="rId1"/>
            </p:custDataLst>
          </p:nvPr>
        </p:nvGraphicFramePr>
        <p:xfrm>
          <a:off x="569045" y="1644577"/>
          <a:ext cx="6603236" cy="4989883"/>
        </p:xfrm>
        <a:graphic>
          <a:graphicData uri="http://schemas.openxmlformats.org/drawingml/2006/table">
            <a:tbl>
              <a:tblPr firstRow="1" bandRow="1">
                <a:tableStyleId>{5C22544A-7EE6-4342-B048-85BDC9FD1C3A}</a:tableStyleId>
              </a:tblPr>
              <a:tblGrid>
                <a:gridCol w="1799757"/>
                <a:gridCol w="3764604"/>
                <a:gridCol w="1038875"/>
              </a:tblGrid>
              <a:tr h="412105">
                <a:tc>
                  <a:txBody>
                    <a:bodyPr/>
                    <a:lstStyle/>
                    <a:p>
                      <a:pPr algn="ctr">
                        <a:lnSpc>
                          <a:spcPts val="2800"/>
                        </a:lnSpc>
                        <a:spcAft>
                          <a:spcPts val="0"/>
                        </a:spcAft>
                      </a:pPr>
                      <a:r>
                        <a:rPr lang="zh-CN" altLang="zh-CN" sz="2000" kern="100" dirty="0">
                          <a:solidFill>
                            <a:schemeClr val="bg1"/>
                          </a:solidFill>
                          <a:effectLst/>
                          <a:latin typeface="微软雅黑" panose="020B0503020204020204" pitchFamily="34" charset="-122"/>
                          <a:ea typeface="微软雅黑" panose="020B0503020204020204" pitchFamily="34" charset="-122"/>
                        </a:rPr>
                        <a:t>项目</a:t>
                      </a:r>
                      <a:r>
                        <a:rPr lang="en-US" altLang="zh-CN" sz="2000" kern="100" dirty="0">
                          <a:solidFill>
                            <a:schemeClr val="bg1"/>
                          </a:solidFill>
                          <a:effectLst/>
                          <a:latin typeface="微软雅黑" panose="020B0503020204020204" pitchFamily="34" charset="-122"/>
                          <a:ea typeface="微软雅黑" panose="020B0503020204020204" pitchFamily="34" charset="-122"/>
                        </a:rPr>
                        <a:t>/</a:t>
                      </a:r>
                      <a:r>
                        <a:rPr lang="zh-CN" altLang="zh-CN" sz="2000" kern="100" dirty="0">
                          <a:solidFill>
                            <a:schemeClr val="bg1"/>
                          </a:solidFill>
                          <a:effectLst/>
                          <a:latin typeface="微软雅黑" panose="020B0503020204020204" pitchFamily="34" charset="-122"/>
                          <a:ea typeface="微软雅黑" panose="020B0503020204020204" pitchFamily="34" charset="-122"/>
                        </a:rPr>
                        <a:t>课题</a:t>
                      </a:r>
                      <a:r>
                        <a:rPr lang="zh-CN" sz="2000" kern="100" dirty="0">
                          <a:solidFill>
                            <a:schemeClr val="bg1"/>
                          </a:solidFill>
                          <a:effectLst/>
                          <a:latin typeface="微软雅黑" panose="020B0503020204020204" pitchFamily="34" charset="-122"/>
                          <a:ea typeface="微软雅黑" panose="020B0503020204020204" pitchFamily="34" charset="-122"/>
                        </a:rPr>
                        <a:t>来源</a:t>
                      </a:r>
                      <a:endParaRPr lang="en-US" sz="20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982" marR="68982" marT="34491" marB="344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lnSpc>
                          <a:spcPts val="2800"/>
                        </a:lnSpc>
                        <a:spcAft>
                          <a:spcPts val="0"/>
                        </a:spcAft>
                      </a:pPr>
                      <a:r>
                        <a:rPr lang="zh-CN" sz="2000" kern="100" dirty="0">
                          <a:solidFill>
                            <a:schemeClr val="bg1"/>
                          </a:solidFill>
                          <a:effectLst/>
                          <a:latin typeface="微软雅黑" panose="020B0503020204020204" pitchFamily="34" charset="-122"/>
                          <a:ea typeface="微软雅黑" panose="020B0503020204020204" pitchFamily="34" charset="-122"/>
                        </a:rPr>
                        <a:t>项目</a:t>
                      </a:r>
                      <a:r>
                        <a:rPr lang="en-US" sz="2000" kern="100" dirty="0">
                          <a:solidFill>
                            <a:schemeClr val="bg1"/>
                          </a:solidFill>
                          <a:effectLst/>
                          <a:latin typeface="微软雅黑" panose="020B0503020204020204" pitchFamily="34" charset="-122"/>
                          <a:ea typeface="微软雅黑" panose="020B0503020204020204" pitchFamily="34" charset="-122"/>
                        </a:rPr>
                        <a:t>/</a:t>
                      </a:r>
                      <a:r>
                        <a:rPr lang="zh-CN" sz="2000" kern="100" dirty="0">
                          <a:solidFill>
                            <a:schemeClr val="bg1"/>
                          </a:solidFill>
                          <a:effectLst/>
                          <a:latin typeface="微软雅黑" panose="020B0503020204020204" pitchFamily="34" charset="-122"/>
                          <a:ea typeface="微软雅黑" panose="020B0503020204020204" pitchFamily="34" charset="-122"/>
                        </a:rPr>
                        <a:t>课题名称</a:t>
                      </a:r>
                      <a:endParaRPr lang="en-US" sz="20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982" marR="68982" marT="34491" marB="344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lnSpc>
                          <a:spcPts val="2800"/>
                        </a:lnSpc>
                        <a:spcAft>
                          <a:spcPts val="0"/>
                        </a:spcAft>
                      </a:pPr>
                      <a:r>
                        <a:rPr lang="zh-CN" sz="2000" kern="100" dirty="0">
                          <a:solidFill>
                            <a:schemeClr val="bg1"/>
                          </a:solidFill>
                          <a:effectLst/>
                          <a:latin typeface="微软雅黑" panose="020B0503020204020204" pitchFamily="34" charset="-122"/>
                          <a:ea typeface="微软雅黑" panose="020B0503020204020204" pitchFamily="34" charset="-122"/>
                        </a:rPr>
                        <a:t>负责人</a:t>
                      </a:r>
                      <a:endParaRPr lang="en-US" sz="20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982" marR="68982" marT="34491" marB="344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r>
              <a:tr h="742229">
                <a:tc>
                  <a:txBody>
                    <a:bodyPr/>
                    <a:lstStyle/>
                    <a:p>
                      <a:pPr marL="0" marR="0" lvl="0" indent="0" algn="ctr" defTabSz="914400" rtl="0" eaLnBrk="1" fontAlgn="auto" latinLnBrk="0" hangingPunct="1">
                        <a:lnSpc>
                          <a:spcPts val="2800"/>
                        </a:lnSpc>
                        <a:spcBef>
                          <a:spcPts val="0"/>
                        </a:spcBef>
                        <a:spcAft>
                          <a:spcPts val="0"/>
                        </a:spcAft>
                        <a:buClrTx/>
                        <a:buSzTx/>
                        <a:buFontTx/>
                        <a:buNone/>
                        <a:defRPr/>
                      </a:pPr>
                      <a:r>
                        <a:rPr lang="en-US" altLang="zh-CN" sz="2000" kern="100" dirty="0">
                          <a:effectLst/>
                          <a:latin typeface="微软雅黑" panose="020B0503020204020204" pitchFamily="34" charset="-122"/>
                          <a:ea typeface="微软雅黑" panose="020B0503020204020204" pitchFamily="34" charset="-122"/>
                        </a:rPr>
                        <a:t>NQI</a:t>
                      </a:r>
                      <a:r>
                        <a:rPr lang="zh-CN" altLang="en-US" sz="2000" kern="100" dirty="0">
                          <a:effectLst/>
                          <a:latin typeface="微软雅黑" panose="020B0503020204020204" pitchFamily="34" charset="-122"/>
                          <a:ea typeface="微软雅黑" panose="020B0503020204020204" pitchFamily="34" charset="-122"/>
                        </a:rPr>
                        <a:t>课题</a:t>
                      </a:r>
                      <a:endPar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a:lnSpc>
                          <a:spcPts val="2800"/>
                        </a:lnSpc>
                        <a:spcAft>
                          <a:spcPts val="0"/>
                        </a:spcAft>
                      </a:pPr>
                      <a:r>
                        <a:rPr lang="zh-CN" sz="2000" kern="100" dirty="0">
                          <a:effectLst/>
                          <a:latin typeface="微软雅黑" panose="020B0503020204020204" pitchFamily="34" charset="-122"/>
                          <a:ea typeface="微软雅黑" panose="020B0503020204020204" pitchFamily="34" charset="-122"/>
                        </a:rPr>
                        <a:t>微纳薄膜材料结构</a:t>
                      </a:r>
                      <a:endParaRPr lang="en-US" altLang="zh-CN" sz="2000" kern="100" dirty="0">
                        <a:effectLst/>
                        <a:latin typeface="微软雅黑" panose="020B0503020204020204" pitchFamily="34" charset="-122"/>
                        <a:ea typeface="微软雅黑" panose="020B0503020204020204" pitchFamily="34" charset="-122"/>
                      </a:endParaRPr>
                    </a:p>
                    <a:p>
                      <a:pPr algn="ctr">
                        <a:lnSpc>
                          <a:spcPts val="2800"/>
                        </a:lnSpc>
                        <a:spcAft>
                          <a:spcPts val="0"/>
                        </a:spcAft>
                      </a:pPr>
                      <a:r>
                        <a:rPr lang="zh-CN" sz="2000" kern="100" dirty="0">
                          <a:effectLst/>
                          <a:latin typeface="微软雅黑" panose="020B0503020204020204" pitchFamily="34" charset="-122"/>
                          <a:ea typeface="微软雅黑" panose="020B0503020204020204" pitchFamily="34" charset="-122"/>
                        </a:rPr>
                        <a:t>光散射标准装置的研究</a:t>
                      </a:r>
                      <a:endParaRPr lang="en-US"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982" marR="68982" marT="34491" marB="344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a:lnSpc>
                          <a:spcPts val="2800"/>
                        </a:lnSpc>
                        <a:spcAft>
                          <a:spcPts val="0"/>
                        </a:spcAft>
                      </a:pPr>
                      <a:r>
                        <a:rPr lang="zh-CN" sz="2000" kern="100" dirty="0">
                          <a:effectLst/>
                          <a:latin typeface="微软雅黑" panose="020B0503020204020204" pitchFamily="34" charset="-122"/>
                          <a:ea typeface="微软雅黑" panose="020B0503020204020204" pitchFamily="34" charset="-122"/>
                        </a:rPr>
                        <a:t>李琪</a:t>
                      </a:r>
                      <a:endParaRPr lang="en-US"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982" marR="68982" marT="34491" marB="344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r>
              <a:tr h="709505">
                <a:tc>
                  <a:txBody>
                    <a:bodyPr/>
                    <a:lstStyle/>
                    <a:p>
                      <a:pPr algn="ctr">
                        <a:lnSpc>
                          <a:spcPts val="2800"/>
                        </a:lnSpc>
                      </a:pPr>
                      <a:r>
                        <a:rPr lang="zh-CN" altLang="en-US" sz="2000" dirty="0">
                          <a:latin typeface="微软雅黑" panose="020B0503020204020204" pitchFamily="34" charset="-122"/>
                          <a:ea typeface="微软雅黑" panose="020B0503020204020204" pitchFamily="34" charset="-122"/>
                        </a:rPr>
                        <a:t>科技支撑</a:t>
                      </a:r>
                      <a:endParaRPr lang="zh-CN" altLang="en-US" sz="20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a:lnSpc>
                          <a:spcPts val="2800"/>
                        </a:lnSpc>
                      </a:pPr>
                      <a:r>
                        <a:rPr lang="zh-CN" altLang="en-US" sz="2000" dirty="0">
                          <a:latin typeface="微软雅黑" panose="020B0503020204020204" pitchFamily="34" charset="-122"/>
                          <a:ea typeface="微软雅黑" panose="020B0503020204020204" pitchFamily="34" charset="-122"/>
                        </a:rPr>
                        <a:t>紫外光学二维微纳几何结构</a:t>
                      </a:r>
                      <a:endParaRPr lang="en-US" altLang="zh-CN" sz="2000" dirty="0">
                        <a:latin typeface="微软雅黑" panose="020B0503020204020204" pitchFamily="34" charset="-122"/>
                        <a:ea typeface="微软雅黑" panose="020B0503020204020204" pitchFamily="34" charset="-122"/>
                      </a:endParaRPr>
                    </a:p>
                    <a:p>
                      <a:pPr algn="ctr">
                        <a:lnSpc>
                          <a:spcPts val="2800"/>
                        </a:lnSpc>
                      </a:pPr>
                      <a:r>
                        <a:rPr lang="zh-CN" altLang="en-US" sz="2000" dirty="0">
                          <a:latin typeface="微软雅黑" panose="020B0503020204020204" pitchFamily="34" charset="-122"/>
                          <a:ea typeface="微软雅黑" panose="020B0503020204020204" pitchFamily="34" charset="-122"/>
                        </a:rPr>
                        <a:t>标准装置及标准物质的研究</a:t>
                      </a:r>
                      <a:endParaRPr lang="zh-CN" altLang="en-US" sz="20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marL="0" marR="0" lvl="0" indent="0" algn="ctr" defTabSz="914400" rtl="0" eaLnBrk="1" fontAlgn="auto" latinLnBrk="0" hangingPunct="1">
                        <a:lnSpc>
                          <a:spcPts val="2800"/>
                        </a:lnSpc>
                        <a:spcBef>
                          <a:spcPts val="0"/>
                        </a:spcBef>
                        <a:spcAft>
                          <a:spcPts val="0"/>
                        </a:spcAft>
                        <a:buClrTx/>
                        <a:buSzTx/>
                        <a:buFontTx/>
                        <a:buNone/>
                        <a:defRPr/>
                      </a:pPr>
                      <a:r>
                        <a:rPr lang="zh-CN" altLang="zh-CN" sz="2000" kern="100" dirty="0">
                          <a:effectLst/>
                          <a:latin typeface="微软雅黑" panose="020B0503020204020204" pitchFamily="34" charset="-122"/>
                          <a:ea typeface="微软雅黑" panose="020B0503020204020204" pitchFamily="34" charset="-122"/>
                        </a:rPr>
                        <a:t>李琪</a:t>
                      </a:r>
                      <a:endPar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r>
              <a:tr h="661481">
                <a:tc>
                  <a:txBody>
                    <a:bodyPr/>
                    <a:lstStyle/>
                    <a:p>
                      <a:pPr marL="0" marR="0" lvl="0" indent="0" algn="ctr" defTabSz="914400" rtl="0" eaLnBrk="1" fontAlgn="auto" latinLnBrk="0" hangingPunct="1">
                        <a:lnSpc>
                          <a:spcPts val="2800"/>
                        </a:lnSpc>
                        <a:spcBef>
                          <a:spcPts val="0"/>
                        </a:spcBef>
                        <a:spcAft>
                          <a:spcPts val="0"/>
                        </a:spcAft>
                        <a:buClrTx/>
                        <a:buSzTx/>
                        <a:buFontTx/>
                        <a:buNone/>
                        <a:defRPr/>
                      </a:pPr>
                      <a:r>
                        <a:rPr lang="en-US" altLang="zh-CN" sz="2000" kern="100" dirty="0">
                          <a:effectLst/>
                          <a:latin typeface="微软雅黑" panose="020B0503020204020204" pitchFamily="34" charset="-122"/>
                          <a:ea typeface="微软雅黑" panose="020B0503020204020204" pitchFamily="34" charset="-122"/>
                        </a:rPr>
                        <a:t>AKY</a:t>
                      </a:r>
                      <a:r>
                        <a:rPr lang="zh-CN" altLang="en-US" sz="2000" kern="100" dirty="0">
                          <a:effectLst/>
                          <a:latin typeface="微软雅黑" panose="020B0503020204020204" pitchFamily="34" charset="-122"/>
                          <a:ea typeface="微软雅黑" panose="020B0503020204020204" pitchFamily="34" charset="-122"/>
                        </a:rPr>
                        <a:t>课题</a:t>
                      </a:r>
                      <a:r>
                        <a:rPr lang="en-US" altLang="zh-CN" sz="2000" kern="100" dirty="0">
                          <a:effectLst/>
                          <a:latin typeface="微软雅黑" panose="020B0503020204020204" pitchFamily="34" charset="-122"/>
                          <a:ea typeface="微软雅黑" panose="020B0503020204020204" pitchFamily="34" charset="-122"/>
                        </a:rPr>
                        <a:t> </a:t>
                      </a:r>
                      <a:endPar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982" marR="68982" marT="34491" marB="344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a:lnSpc>
                          <a:spcPts val="2800"/>
                        </a:lnSpc>
                      </a:pPr>
                      <a:r>
                        <a:rPr lang="zh-CN" altLang="en-US" sz="2000" dirty="0">
                          <a:latin typeface="微软雅黑" panose="020B0503020204020204" pitchFamily="34" charset="-122"/>
                          <a:ea typeface="微软雅黑" panose="020B0503020204020204" pitchFamily="34" charset="-122"/>
                        </a:rPr>
                        <a:t>大尺寸标准片计量用</a:t>
                      </a:r>
                      <a:endParaRPr lang="en-US" altLang="zh-CN" sz="2000" dirty="0">
                        <a:latin typeface="微软雅黑" panose="020B0503020204020204" pitchFamily="34" charset="-122"/>
                        <a:ea typeface="微软雅黑" panose="020B0503020204020204" pitchFamily="34" charset="-122"/>
                      </a:endParaRPr>
                    </a:p>
                    <a:p>
                      <a:pPr algn="ctr">
                        <a:lnSpc>
                          <a:spcPts val="2800"/>
                        </a:lnSpc>
                      </a:pPr>
                      <a:r>
                        <a:rPr lang="zh-CN" altLang="en-US" sz="2000" dirty="0">
                          <a:latin typeface="微软雅黑" panose="020B0503020204020204" pitchFamily="34" charset="-122"/>
                          <a:ea typeface="微软雅黑" panose="020B0503020204020204" pitchFamily="34" charset="-122"/>
                        </a:rPr>
                        <a:t>纳米位移系统的研究</a:t>
                      </a:r>
                      <a:endParaRPr lang="zh-CN" altLang="en-US" sz="2000" dirty="0">
                        <a:latin typeface="微软雅黑" panose="020B0503020204020204" pitchFamily="34" charset="-122"/>
                        <a:ea typeface="微软雅黑" panose="020B0503020204020204" pitchFamily="34" charset="-122"/>
                      </a:endParaRPr>
                    </a:p>
                  </a:txBody>
                  <a:tcPr marL="68982" marR="68982" marT="34491" marB="344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a:lnSpc>
                          <a:spcPts val="2800"/>
                        </a:lnSpc>
                      </a:pP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李琪</a:t>
                      </a:r>
                      <a:endParaRPr lang="zh-CN" altLang="en-US" sz="2000" dirty="0">
                        <a:latin typeface="微软雅黑" panose="020B0503020204020204" pitchFamily="34" charset="-122"/>
                        <a:ea typeface="微软雅黑" panose="020B0503020204020204" pitchFamily="34" charset="-122"/>
                      </a:endParaRPr>
                    </a:p>
                  </a:txBody>
                  <a:tcPr marL="68982" marR="68982" marT="34491" marB="344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r>
              <a:tr h="690628">
                <a:tc>
                  <a:txBody>
                    <a:bodyPr/>
                    <a:lstStyle/>
                    <a:p>
                      <a:pPr marL="0" marR="0" lvl="0" indent="0" algn="ctr" defTabSz="914400" rtl="0" eaLnBrk="1" fontAlgn="auto" latinLnBrk="0" hangingPunct="1">
                        <a:lnSpc>
                          <a:spcPts val="2800"/>
                        </a:lnSpc>
                        <a:spcBef>
                          <a:spcPts val="0"/>
                        </a:spcBef>
                        <a:spcAft>
                          <a:spcPts val="0"/>
                        </a:spcAft>
                        <a:buClrTx/>
                        <a:buSzTx/>
                        <a:buFontTx/>
                        <a:buNone/>
                        <a:defRPr/>
                      </a:pPr>
                      <a:r>
                        <a:rPr lang="en-US" altLang="zh-CN" sz="2000" kern="100" dirty="0">
                          <a:effectLst/>
                          <a:latin typeface="微软雅黑" panose="020B0503020204020204" pitchFamily="34" charset="-122"/>
                          <a:ea typeface="微软雅黑" panose="020B0503020204020204" pitchFamily="34" charset="-122"/>
                          <a:sym typeface="+mn-ea"/>
                        </a:rPr>
                        <a:t>AKY</a:t>
                      </a:r>
                      <a:r>
                        <a:rPr lang="zh-CN" altLang="en-US" sz="2000" kern="100" dirty="0">
                          <a:effectLst/>
                          <a:latin typeface="微软雅黑" panose="020B0503020204020204" pitchFamily="34" charset="-122"/>
                          <a:ea typeface="微软雅黑" panose="020B0503020204020204" pitchFamily="34" charset="-122"/>
                          <a:sym typeface="+mn-ea"/>
                        </a:rPr>
                        <a:t>课题</a:t>
                      </a:r>
                      <a:endPar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a:lnSpc>
                          <a:spcPts val="2800"/>
                        </a:lnSpc>
                        <a:spcAft>
                          <a:spcPts val="0"/>
                        </a:spcAft>
                      </a:pPr>
                      <a:r>
                        <a:rPr 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复杂表面轮廓在线测量</a:t>
                      </a:r>
                      <a:endParaRPr lang="en-US"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gn="ctr">
                        <a:lnSpc>
                          <a:spcPts val="2800"/>
                        </a:lnSpc>
                        <a:spcAft>
                          <a:spcPts val="0"/>
                        </a:spcAft>
                      </a:pPr>
                      <a:r>
                        <a:rPr 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关键技术研究</a:t>
                      </a:r>
                      <a:endParaRPr lang="en-US"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982" marR="68982" marT="34491" marB="344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a:lnSpc>
                          <a:spcPts val="2800"/>
                        </a:lnSpc>
                        <a:spcAft>
                          <a:spcPts val="0"/>
                        </a:spcAft>
                      </a:pP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李琪</a:t>
                      </a:r>
                      <a:endPar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982" marR="68982" marT="34491" marB="344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r>
            </a:tbl>
          </a:graphicData>
        </a:graphic>
      </p:graphicFrame>
      <p:pic>
        <p:nvPicPr>
          <p:cNvPr id="30" name="Picture 13"/>
          <p:cNvPicPr/>
          <p:nvPr/>
        </p:nvPicPr>
        <p:blipFill rotWithShape="1">
          <a:blip r:embed="rId2" cstate="email"/>
          <a:srcRect l="17572"/>
          <a:stretch>
            <a:fillRect/>
          </a:stretch>
        </p:blipFill>
        <p:spPr bwMode="auto">
          <a:xfrm>
            <a:off x="7817485" y="3886200"/>
            <a:ext cx="1843405" cy="21532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标题 1"/>
          <p:cNvSpPr txBox="1"/>
          <p:nvPr/>
        </p:nvSpPr>
        <p:spPr>
          <a:xfrm>
            <a:off x="1050188" y="188237"/>
            <a:ext cx="8445138" cy="651749"/>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latin typeface="微软雅黑" panose="020B0503020204020204" pitchFamily="34" charset="-122"/>
                <a:ea typeface="微软雅黑" panose="020B0503020204020204" pitchFamily="34" charset="-122"/>
                <a:cs typeface="Times New Roman" panose="02020603050405020304" pitchFamily="18" charset="0"/>
              </a:rPr>
              <a:t>研究基础</a:t>
            </a:r>
            <a:endParaRPr lang="zh-CN" altLang="en-US" sz="32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矩形 1"/>
          <p:cNvSpPr/>
          <p:nvPr/>
        </p:nvSpPr>
        <p:spPr>
          <a:xfrm>
            <a:off x="0" y="6015251"/>
            <a:ext cx="12192000" cy="642025"/>
          </a:xfrm>
          <a:prstGeom prst="rect">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申请者开发过多种类型计量仪器</a:t>
            </a:r>
            <a:endPar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descr="G:\刹车片装置-2019-3-3.jpg"/>
          <p:cNvPicPr/>
          <p:nvPr/>
        </p:nvPicPr>
        <p:blipFill>
          <a:blip r:embed="rId3">
            <a:extLst>
              <a:ext uri="{28A0092B-C50C-407E-A947-70E740481C1C}">
                <a14:useLocalDpi xmlns:a14="http://schemas.microsoft.com/office/drawing/2010/main" val="0"/>
              </a:ext>
            </a:extLst>
          </a:blip>
          <a:srcRect/>
          <a:stretch>
            <a:fillRect/>
          </a:stretch>
        </p:blipFill>
        <p:spPr bwMode="auto">
          <a:xfrm>
            <a:off x="9969500" y="3943985"/>
            <a:ext cx="1844040" cy="2095500"/>
          </a:xfrm>
          <a:prstGeom prst="rect">
            <a:avLst/>
          </a:prstGeom>
          <a:noFill/>
          <a:ln>
            <a:noFill/>
          </a:ln>
        </p:spPr>
      </p:pic>
      <p:pic>
        <p:nvPicPr>
          <p:cNvPr id="15" name="Grafik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818755" y="839470"/>
            <a:ext cx="1842135" cy="1381760"/>
          </a:xfrm>
          <a:prstGeom prst="rect">
            <a:avLst/>
          </a:prstGeom>
        </p:spPr>
      </p:pic>
      <p:pic>
        <p:nvPicPr>
          <p:cNvPr id="19" name="Grafik 18"/>
          <p:cNvPicPr>
            <a:picLocks noChangeAspect="1"/>
          </p:cNvPicPr>
          <p:nvPr/>
        </p:nvPicPr>
        <p:blipFill rotWithShape="1">
          <a:blip r:embed="rId5" cstate="print">
            <a:extLst>
              <a:ext uri="{28A0092B-C50C-407E-A947-70E740481C1C}">
                <a14:useLocalDpi xmlns:a14="http://schemas.microsoft.com/office/drawing/2010/main" val="0"/>
              </a:ext>
            </a:extLst>
          </a:blip>
          <a:srcRect r="11560"/>
          <a:stretch>
            <a:fillRect/>
          </a:stretch>
        </p:blipFill>
        <p:spPr>
          <a:xfrm>
            <a:off x="9660890" y="833755"/>
            <a:ext cx="1666240" cy="1413510"/>
          </a:xfrm>
          <a:prstGeom prst="rect">
            <a:avLst/>
          </a:prstGeom>
        </p:spPr>
      </p:pic>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510270" y="2196465"/>
            <a:ext cx="2328545" cy="17475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4"/>
          <p:cNvSpPr txBox="1">
            <a:spLocks noChangeArrowheads="1"/>
          </p:cNvSpPr>
          <p:nvPr/>
        </p:nvSpPr>
        <p:spPr bwMode="auto">
          <a:xfrm>
            <a:off x="4631043" y="1590333"/>
            <a:ext cx="3057247"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0" algn="dist" fontAlgn="base">
              <a:lnSpc>
                <a:spcPct val="150000"/>
              </a:lnSpc>
              <a:spcBef>
                <a:spcPct val="0"/>
              </a:spcBef>
              <a:spcAft>
                <a:spcPct val="0"/>
              </a:spcAft>
              <a:buNone/>
            </a:pPr>
            <a:r>
              <a:rPr lang="zh-CN" altLang="en-US" b="1" dirty="0">
                <a:solidFill>
                  <a:srgbClr val="FF0000"/>
                </a:solidFill>
              </a:rPr>
              <a:t>背景与现状</a:t>
            </a:r>
            <a:endParaRPr lang="en-US" altLang="zh-CN" b="1" dirty="0">
              <a:solidFill>
                <a:srgbClr val="FF0000"/>
              </a:solidFill>
            </a:endParaRPr>
          </a:p>
        </p:txBody>
      </p:sp>
      <p:sp>
        <p:nvSpPr>
          <p:cNvPr id="18" name="AutoShape 22"/>
          <p:cNvSpPr>
            <a:spLocks noChangeArrowheads="1"/>
          </p:cNvSpPr>
          <p:nvPr/>
        </p:nvSpPr>
        <p:spPr bwMode="auto">
          <a:xfrm>
            <a:off x="3823005" y="1796696"/>
            <a:ext cx="539750" cy="503238"/>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一</a:t>
            </a:r>
            <a:endParaRPr lang="zh-CN" altLang="en-US" sz="3200" b="1" kern="0"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endParaRPr>
          </a:p>
        </p:txBody>
      </p:sp>
      <p:sp>
        <p:nvSpPr>
          <p:cNvPr id="19" name="AutoShape 22"/>
          <p:cNvSpPr>
            <a:spLocks noChangeArrowheads="1"/>
          </p:cNvSpPr>
          <p:nvPr/>
        </p:nvSpPr>
        <p:spPr bwMode="auto">
          <a:xfrm>
            <a:off x="3823005" y="2633310"/>
            <a:ext cx="539750" cy="503238"/>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二</a:t>
            </a:r>
            <a:endPar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endParaRPr>
          </a:p>
        </p:txBody>
      </p:sp>
      <p:sp>
        <p:nvSpPr>
          <p:cNvPr id="20" name="AutoShape 22"/>
          <p:cNvSpPr>
            <a:spLocks noChangeArrowheads="1"/>
          </p:cNvSpPr>
          <p:nvPr/>
        </p:nvSpPr>
        <p:spPr bwMode="auto">
          <a:xfrm>
            <a:off x="3823005" y="3469924"/>
            <a:ext cx="539750" cy="504825"/>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三</a:t>
            </a:r>
            <a:endPar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endParaRPr>
          </a:p>
        </p:txBody>
      </p:sp>
      <p:sp>
        <p:nvSpPr>
          <p:cNvPr id="21" name="AutoShape 22"/>
          <p:cNvSpPr>
            <a:spLocks noChangeArrowheads="1"/>
          </p:cNvSpPr>
          <p:nvPr/>
        </p:nvSpPr>
        <p:spPr bwMode="auto">
          <a:xfrm>
            <a:off x="3823005" y="4308993"/>
            <a:ext cx="539750" cy="503238"/>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四</a:t>
            </a:r>
            <a:endPar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endParaRPr>
          </a:p>
        </p:txBody>
      </p:sp>
      <p:sp>
        <p:nvSpPr>
          <p:cNvPr id="22" name="矩形 13"/>
          <p:cNvSpPr>
            <a:spLocks noChangeArrowheads="1"/>
          </p:cNvSpPr>
          <p:nvPr/>
        </p:nvSpPr>
        <p:spPr bwMode="auto">
          <a:xfrm>
            <a:off x="4630420" y="2426335"/>
            <a:ext cx="305879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0" algn="dist" fontAlgn="base">
              <a:lnSpc>
                <a:spcPct val="150000"/>
              </a:lnSpc>
              <a:spcBef>
                <a:spcPct val="0"/>
              </a:spcBef>
              <a:spcAft>
                <a:spcPct val="0"/>
              </a:spcAft>
              <a:buNone/>
            </a:pPr>
            <a:r>
              <a:rPr lang="zh-CN" altLang="en-US" b="1" dirty="0">
                <a:solidFill>
                  <a:srgbClr val="2D2D8A"/>
                </a:solidFill>
              </a:rPr>
              <a:t>预期提升效果</a:t>
            </a:r>
            <a:endParaRPr lang="zh-CN" altLang="en-US" b="1" dirty="0">
              <a:solidFill>
                <a:srgbClr val="2D2D8A"/>
              </a:solidFill>
            </a:endParaRPr>
          </a:p>
        </p:txBody>
      </p:sp>
      <p:sp>
        <p:nvSpPr>
          <p:cNvPr id="23" name="矩形 15"/>
          <p:cNvSpPr>
            <a:spLocks noChangeArrowheads="1"/>
          </p:cNvSpPr>
          <p:nvPr/>
        </p:nvSpPr>
        <p:spPr bwMode="auto">
          <a:xfrm>
            <a:off x="4631043" y="3281733"/>
            <a:ext cx="3057247"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fontAlgn="base">
              <a:lnSpc>
                <a:spcPct val="150000"/>
              </a:lnSpc>
              <a:spcBef>
                <a:spcPct val="0"/>
              </a:spcBef>
              <a:spcAft>
                <a:spcPct val="0"/>
              </a:spcAft>
              <a:buNone/>
              <a:defRPr/>
            </a:pPr>
            <a:r>
              <a:rPr lang="zh-CN" altLang="en-US" b="1" dirty="0">
                <a:solidFill>
                  <a:srgbClr val="2D2D8A"/>
                </a:solidFill>
              </a:rPr>
              <a:t>技术方案与指标</a:t>
            </a:r>
            <a:endParaRPr lang="zh-CN" altLang="en-US" b="1" dirty="0">
              <a:solidFill>
                <a:srgbClr val="2D2D8A"/>
              </a:solidFill>
            </a:endParaRPr>
          </a:p>
        </p:txBody>
      </p:sp>
      <p:sp>
        <p:nvSpPr>
          <p:cNvPr id="25" name="AutoShape 22"/>
          <p:cNvSpPr>
            <a:spLocks noChangeArrowheads="1"/>
          </p:cNvSpPr>
          <p:nvPr/>
        </p:nvSpPr>
        <p:spPr bwMode="auto">
          <a:xfrm>
            <a:off x="3823005" y="5141584"/>
            <a:ext cx="539750" cy="503237"/>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五</a:t>
            </a:r>
            <a:endPar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endParaRPr>
          </a:p>
        </p:txBody>
      </p:sp>
      <p:sp>
        <p:nvSpPr>
          <p:cNvPr id="26" name="矩形 21"/>
          <p:cNvSpPr>
            <a:spLocks noChangeArrowheads="1"/>
          </p:cNvSpPr>
          <p:nvPr/>
        </p:nvSpPr>
        <p:spPr bwMode="auto">
          <a:xfrm>
            <a:off x="4631044" y="4900835"/>
            <a:ext cx="3057246"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0" algn="dist" fontAlgn="base">
              <a:lnSpc>
                <a:spcPct val="150000"/>
              </a:lnSpc>
              <a:spcBef>
                <a:spcPct val="0"/>
              </a:spcBef>
              <a:spcAft>
                <a:spcPct val="0"/>
              </a:spcAft>
              <a:buNone/>
            </a:pPr>
            <a:r>
              <a:rPr lang="zh-CN" altLang="en-US" b="1" dirty="0">
                <a:solidFill>
                  <a:srgbClr val="2D2D8A"/>
                </a:solidFill>
              </a:rPr>
              <a:t>预算与应用展望</a:t>
            </a:r>
            <a:endParaRPr lang="zh-CN" altLang="en-US" b="1" dirty="0">
              <a:solidFill>
                <a:srgbClr val="2D2D8A"/>
              </a:solidFill>
            </a:endParaRPr>
          </a:p>
        </p:txBody>
      </p:sp>
      <p:sp>
        <p:nvSpPr>
          <p:cNvPr id="28" name="矩形 21"/>
          <p:cNvSpPr>
            <a:spLocks noChangeArrowheads="1"/>
          </p:cNvSpPr>
          <p:nvPr/>
        </p:nvSpPr>
        <p:spPr bwMode="auto">
          <a:xfrm>
            <a:off x="4631044" y="4117874"/>
            <a:ext cx="3057246"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0" algn="dist" fontAlgn="base">
              <a:lnSpc>
                <a:spcPct val="150000"/>
              </a:lnSpc>
              <a:spcBef>
                <a:spcPct val="0"/>
              </a:spcBef>
              <a:spcAft>
                <a:spcPct val="0"/>
              </a:spcAft>
              <a:buNone/>
            </a:pPr>
            <a:r>
              <a:rPr lang="zh-CN" altLang="en-US" b="1" dirty="0">
                <a:solidFill>
                  <a:srgbClr val="2D2D8A"/>
                </a:solidFill>
              </a:rPr>
              <a:t>项目研究基础</a:t>
            </a:r>
            <a:endParaRPr lang="zh-CN" altLang="en-US" b="1" dirty="0">
              <a:solidFill>
                <a:srgbClr val="2D2D8A"/>
              </a:solidFill>
            </a:endParaRPr>
          </a:p>
        </p:txBody>
      </p:sp>
      <p:sp>
        <p:nvSpPr>
          <p:cNvPr id="29" name="标题 1"/>
          <p:cNvSpPr txBox="1"/>
          <p:nvPr/>
        </p:nvSpPr>
        <p:spPr>
          <a:xfrm>
            <a:off x="266700" y="229707"/>
            <a:ext cx="3520373" cy="418058"/>
          </a:xfrm>
          <a:prstGeom prst="rect">
            <a:avLst/>
          </a:prstGeom>
        </p:spPr>
        <p:txBody>
          <a:bodyPr/>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fontAlgn="auto" hangingPunct="1">
              <a:spcAft>
                <a:spcPts val="0"/>
              </a:spcAft>
              <a:defRPr/>
            </a:pPr>
            <a:r>
              <a:rPr lang="zh-CN" altLang="en-US" sz="3200" b="1" kern="0" dirty="0">
                <a:solidFill>
                  <a:schemeClr val="tx1"/>
                </a:solidFill>
                <a:latin typeface="微软雅黑" panose="020B0503020204020204" pitchFamily="34" charset="-122"/>
                <a:ea typeface="微软雅黑" panose="020B0503020204020204" pitchFamily="34" charset="-122"/>
              </a:rPr>
              <a:t>汇报提纲</a:t>
            </a:r>
            <a:endParaRPr lang="zh-CN" altLang="en-US" sz="3200" b="1" kern="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5" name="表格 24"/>
          <p:cNvGraphicFramePr>
            <a:graphicFrameLocks noGrp="1"/>
          </p:cNvGraphicFramePr>
          <p:nvPr/>
        </p:nvGraphicFramePr>
        <p:xfrm>
          <a:off x="8129836" y="1258392"/>
          <a:ext cx="2271225" cy="5041152"/>
        </p:xfrm>
        <a:graphic>
          <a:graphicData uri="http://schemas.openxmlformats.org/drawingml/2006/table">
            <a:tbl>
              <a:tblPr firstRow="1" bandRow="1">
                <a:tableStyleId>{5C22544A-7EE6-4342-B048-85BDC9FD1C3A}</a:tableStyleId>
              </a:tblPr>
              <a:tblGrid>
                <a:gridCol w="2271225"/>
              </a:tblGrid>
              <a:tr h="510452">
                <a:tc>
                  <a:txBody>
                    <a:bodyPr/>
                    <a:lstStyle/>
                    <a:p>
                      <a:pPr algn="ctr"/>
                      <a:r>
                        <a:rPr lang="zh-CN" altLang="en-US" sz="2000" dirty="0">
                          <a:latin typeface="微软雅黑" panose="020B0503020204020204" pitchFamily="34" charset="-122"/>
                          <a:ea typeface="微软雅黑" panose="020B0503020204020204" pitchFamily="34" charset="-122"/>
                        </a:rPr>
                        <a:t>仪器名称</a:t>
                      </a:r>
                      <a:endParaRPr lang="zh-CN" altLang="en-US" sz="20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r>
              <a:tr h="42609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dirty="0">
                          <a:solidFill>
                            <a:schemeClr val="tx1"/>
                          </a:solidFill>
                          <a:latin typeface="微软雅黑" panose="020B0503020204020204" pitchFamily="34" charset="-122"/>
                          <a:ea typeface="微软雅黑" panose="020B0503020204020204" pitchFamily="34" charset="-122"/>
                        </a:rPr>
                        <a:t>气相色谱仪</a:t>
                      </a:r>
                      <a:endParaRPr lang="zh-CN" altLang="en-US" sz="20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EBF5"/>
                    </a:solidFill>
                  </a:tcPr>
                </a:tc>
              </a:tr>
              <a:tr h="42086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dirty="0">
                          <a:solidFill>
                            <a:schemeClr val="tx1"/>
                          </a:solidFill>
                          <a:latin typeface="微软雅黑" panose="020B0503020204020204" pitchFamily="34" charset="-122"/>
                          <a:ea typeface="微软雅黑" panose="020B0503020204020204" pitchFamily="34" charset="-122"/>
                        </a:rPr>
                        <a:t>液相色谱仪</a:t>
                      </a:r>
                      <a:endParaRPr lang="zh-CN" altLang="en-US" sz="20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EBF5"/>
                    </a:solidFill>
                  </a:tcPr>
                </a:tc>
              </a:tr>
              <a:tr h="42609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dirty="0">
                          <a:solidFill>
                            <a:schemeClr val="tx1"/>
                          </a:solidFill>
                          <a:latin typeface="微软雅黑" panose="020B0503020204020204" pitchFamily="34" charset="-122"/>
                          <a:ea typeface="微软雅黑" panose="020B0503020204020204" pitchFamily="34" charset="-122"/>
                        </a:rPr>
                        <a:t>原子吸收光谱仪</a:t>
                      </a:r>
                      <a:endParaRPr lang="zh-CN" altLang="en-US" sz="20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EBF5"/>
                    </a:solidFill>
                  </a:tcPr>
                </a:tc>
              </a:tr>
              <a:tr h="42609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dirty="0">
                          <a:solidFill>
                            <a:schemeClr val="tx1"/>
                          </a:solidFill>
                          <a:latin typeface="微软雅黑" panose="020B0503020204020204" pitchFamily="34" charset="-122"/>
                          <a:ea typeface="微软雅黑" panose="020B0503020204020204" pitchFamily="34" charset="-122"/>
                        </a:rPr>
                        <a:t>石油腐蚀测定仪</a:t>
                      </a:r>
                      <a:endParaRPr lang="zh-CN" altLang="en-US" sz="20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EBF5"/>
                    </a:solidFill>
                  </a:tcPr>
                </a:tc>
              </a:tr>
              <a:tr h="42609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dirty="0">
                          <a:solidFill>
                            <a:schemeClr val="tx1"/>
                          </a:solidFill>
                          <a:latin typeface="微软雅黑" panose="020B0503020204020204" pitchFamily="34" charset="-122"/>
                          <a:ea typeface="微软雅黑" panose="020B0503020204020204" pitchFamily="34" charset="-122"/>
                        </a:rPr>
                        <a:t>机械杂质测定仪</a:t>
                      </a:r>
                      <a:endParaRPr lang="en-US" altLang="zh-CN" sz="20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EBF5"/>
                    </a:solidFill>
                  </a:tcPr>
                </a:tc>
              </a:tr>
              <a:tr h="42609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dirty="0">
                          <a:solidFill>
                            <a:schemeClr val="tx1"/>
                          </a:solidFill>
                          <a:latin typeface="微软雅黑" panose="020B0503020204020204" pitchFamily="34" charset="-122"/>
                          <a:ea typeface="微软雅黑" panose="020B0503020204020204" pitchFamily="34" charset="-122"/>
                        </a:rPr>
                        <a:t>微量残碳测定仪</a:t>
                      </a:r>
                      <a:endParaRPr lang="zh-CN" altLang="en-US" sz="20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EBF5"/>
                    </a:solidFill>
                  </a:tcPr>
                </a:tc>
              </a:tr>
              <a:tr h="42609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dirty="0">
                          <a:solidFill>
                            <a:schemeClr val="tx1"/>
                          </a:solidFill>
                          <a:latin typeface="微软雅黑" panose="020B0503020204020204" pitchFamily="34" charset="-122"/>
                          <a:ea typeface="微软雅黑" panose="020B0503020204020204" pitchFamily="34" charset="-122"/>
                        </a:rPr>
                        <a:t>酸度计</a:t>
                      </a:r>
                      <a:endParaRPr lang="en-US" altLang="zh-CN" sz="20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EBF5"/>
                    </a:solidFill>
                  </a:tcPr>
                </a:tc>
              </a:tr>
              <a:tr h="42609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dirty="0">
                          <a:solidFill>
                            <a:schemeClr val="tx1"/>
                          </a:solidFill>
                          <a:latin typeface="微软雅黑" panose="020B0503020204020204" pitchFamily="34" charset="-122"/>
                          <a:ea typeface="微软雅黑" panose="020B0503020204020204" pitchFamily="34" charset="-122"/>
                        </a:rPr>
                        <a:t>便携拉曼光谱仪</a:t>
                      </a:r>
                      <a:endParaRPr lang="en-US" altLang="zh-CN" sz="20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EBF5"/>
                    </a:solidFill>
                  </a:tcPr>
                </a:tc>
              </a:tr>
              <a:tr h="42609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dirty="0">
                          <a:solidFill>
                            <a:schemeClr val="tx1"/>
                          </a:solidFill>
                          <a:latin typeface="微软雅黑" panose="020B0503020204020204" pitchFamily="34" charset="-122"/>
                          <a:ea typeface="微软雅黑" panose="020B0503020204020204" pitchFamily="34" charset="-122"/>
                        </a:rPr>
                        <a:t>凝点测定仪</a:t>
                      </a:r>
                      <a:endParaRPr lang="zh-CN" altLang="en-US" sz="20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EBF5"/>
                    </a:solidFill>
                  </a:tcPr>
                </a:tc>
              </a:tr>
            </a:tbl>
          </a:graphicData>
        </a:graphic>
      </p:graphicFrame>
      <p:sp>
        <p:nvSpPr>
          <p:cNvPr id="22" name="标题 1"/>
          <p:cNvSpPr txBox="1"/>
          <p:nvPr/>
        </p:nvSpPr>
        <p:spPr>
          <a:xfrm>
            <a:off x="1082845" y="202207"/>
            <a:ext cx="8445138" cy="651749"/>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latin typeface="微软雅黑" panose="020B0503020204020204" pitchFamily="34" charset="-122"/>
                <a:ea typeface="微软雅黑" panose="020B0503020204020204" pitchFamily="34" charset="-122"/>
                <a:cs typeface="Times New Roman" panose="02020603050405020304" pitchFamily="18" charset="0"/>
              </a:rPr>
              <a:t>研究基础：油品校准测量能力</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TextBox 1"/>
          <p:cNvSpPr txBox="1"/>
          <p:nvPr/>
        </p:nvSpPr>
        <p:spPr bwMode="auto">
          <a:xfrm>
            <a:off x="11380656" y="-559769"/>
            <a:ext cx="1338828" cy="55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eaLnBrk="1" hangingPunct="1">
              <a:lnSpc>
                <a:spcPct val="200000"/>
              </a:lnSpc>
            </a:pPr>
            <a:r>
              <a:rPr lang="zh-CN" altLang="en-US" sz="1800" b="1" dirty="0">
                <a:solidFill>
                  <a:srgbClr val="FF0000"/>
                </a:solidFill>
                <a:latin typeface="微软雅黑" panose="020B0503020204020204" pitchFamily="34" charset="-122"/>
                <a:cs typeface="Times New Roman" panose="02020603050405020304" pitchFamily="18" charset="0"/>
              </a:rPr>
              <a:t>光谱椭偏仪</a:t>
            </a:r>
            <a:endParaRPr lang="en-US" sz="1800" b="1" dirty="0">
              <a:solidFill>
                <a:srgbClr val="FF0000"/>
              </a:solidFill>
              <a:latin typeface="微软雅黑" panose="020B0503020204020204" pitchFamily="34" charset="-122"/>
              <a:cs typeface="Times New Roman" panose="02020603050405020304" pitchFamily="18" charset="0"/>
            </a:endParaRPr>
          </a:p>
        </p:txBody>
      </p:sp>
      <p:pic>
        <p:nvPicPr>
          <p:cNvPr id="5" name="图片 4"/>
          <p:cNvPicPr>
            <a:picLocks noChangeAspect="1"/>
          </p:cNvPicPr>
          <p:nvPr/>
        </p:nvPicPr>
        <p:blipFill rotWithShape="1">
          <a:blip r:embed="rId1"/>
          <a:srcRect l="3523" t="5614" r="1663"/>
          <a:stretch>
            <a:fillRect/>
          </a:stretch>
        </p:blipFill>
        <p:spPr>
          <a:xfrm>
            <a:off x="3486214" y="1274411"/>
            <a:ext cx="1650595" cy="1571856"/>
          </a:xfrm>
          <a:prstGeom prst="rect">
            <a:avLst/>
          </a:prstGeom>
        </p:spPr>
      </p:pic>
      <p:pic>
        <p:nvPicPr>
          <p:cNvPr id="7" name="图片 6"/>
          <p:cNvPicPr>
            <a:picLocks noChangeAspect="1"/>
          </p:cNvPicPr>
          <p:nvPr/>
        </p:nvPicPr>
        <p:blipFill rotWithShape="1">
          <a:blip r:embed="rId2"/>
          <a:srcRect l="5761" t="18946" r="1753" b="1"/>
          <a:stretch>
            <a:fillRect/>
          </a:stretch>
        </p:blipFill>
        <p:spPr>
          <a:xfrm>
            <a:off x="5552930" y="1094932"/>
            <a:ext cx="1289233" cy="1832469"/>
          </a:xfrm>
          <a:prstGeom prst="rect">
            <a:avLst/>
          </a:prstGeom>
        </p:spPr>
      </p:pic>
      <p:pic>
        <p:nvPicPr>
          <p:cNvPr id="2" name="图片 1"/>
          <p:cNvPicPr>
            <a:picLocks noChangeAspect="1"/>
          </p:cNvPicPr>
          <p:nvPr/>
        </p:nvPicPr>
        <p:blipFill rotWithShape="1">
          <a:blip r:embed="rId3"/>
          <a:srcRect l="1228" t="2627" r="3328"/>
          <a:stretch>
            <a:fillRect/>
          </a:stretch>
        </p:blipFill>
        <p:spPr>
          <a:xfrm>
            <a:off x="1332609" y="1284149"/>
            <a:ext cx="1873925" cy="1562118"/>
          </a:xfrm>
          <a:prstGeom prst="rect">
            <a:avLst/>
          </a:prstGeom>
        </p:spPr>
      </p:pic>
      <p:pic>
        <p:nvPicPr>
          <p:cNvPr id="9" name="图片 8"/>
          <p:cNvPicPr>
            <a:picLocks noChangeAspect="1"/>
          </p:cNvPicPr>
          <p:nvPr/>
        </p:nvPicPr>
        <p:blipFill rotWithShape="1">
          <a:blip r:embed="rId4"/>
          <a:srcRect l="9515" t="7806" r="6434"/>
          <a:stretch>
            <a:fillRect/>
          </a:stretch>
        </p:blipFill>
        <p:spPr>
          <a:xfrm>
            <a:off x="1558992" y="3005770"/>
            <a:ext cx="1272989" cy="1579717"/>
          </a:xfrm>
          <a:prstGeom prst="rect">
            <a:avLst/>
          </a:prstGeom>
        </p:spPr>
      </p:pic>
      <p:pic>
        <p:nvPicPr>
          <p:cNvPr id="10" name="图片 9"/>
          <p:cNvPicPr>
            <a:picLocks noChangeAspect="1"/>
          </p:cNvPicPr>
          <p:nvPr/>
        </p:nvPicPr>
        <p:blipFill rotWithShape="1">
          <a:blip r:embed="rId5"/>
          <a:srcRect l="1733" t="4564"/>
          <a:stretch>
            <a:fillRect/>
          </a:stretch>
        </p:blipFill>
        <p:spPr>
          <a:xfrm>
            <a:off x="5603047" y="5162309"/>
            <a:ext cx="1514033" cy="941644"/>
          </a:xfrm>
          <a:prstGeom prst="rect">
            <a:avLst/>
          </a:prstGeom>
        </p:spPr>
      </p:pic>
      <p:pic>
        <p:nvPicPr>
          <p:cNvPr id="3" name="图片 2"/>
          <p:cNvPicPr>
            <a:picLocks noChangeAspect="1"/>
          </p:cNvPicPr>
          <p:nvPr/>
        </p:nvPicPr>
        <p:blipFill>
          <a:blip r:embed="rId6"/>
          <a:stretch>
            <a:fillRect/>
          </a:stretch>
        </p:blipFill>
        <p:spPr>
          <a:xfrm>
            <a:off x="3626212" y="2929362"/>
            <a:ext cx="1370598" cy="1796126"/>
          </a:xfrm>
          <a:prstGeom prst="rect">
            <a:avLst/>
          </a:prstGeom>
        </p:spPr>
      </p:pic>
      <p:pic>
        <p:nvPicPr>
          <p:cNvPr id="12" name="图片 11"/>
          <p:cNvPicPr>
            <a:picLocks noChangeAspect="1"/>
          </p:cNvPicPr>
          <p:nvPr/>
        </p:nvPicPr>
        <p:blipFill>
          <a:blip r:embed="rId7"/>
          <a:stretch>
            <a:fillRect/>
          </a:stretch>
        </p:blipFill>
        <p:spPr>
          <a:xfrm>
            <a:off x="3486214" y="4964663"/>
            <a:ext cx="1711074" cy="1217409"/>
          </a:xfrm>
          <a:prstGeom prst="rect">
            <a:avLst/>
          </a:prstGeom>
        </p:spPr>
      </p:pic>
      <p:pic>
        <p:nvPicPr>
          <p:cNvPr id="13" name="图片 12"/>
          <p:cNvPicPr>
            <a:picLocks noChangeAspect="1"/>
          </p:cNvPicPr>
          <p:nvPr/>
        </p:nvPicPr>
        <p:blipFill>
          <a:blip r:embed="rId8"/>
          <a:stretch>
            <a:fillRect/>
          </a:stretch>
        </p:blipFill>
        <p:spPr>
          <a:xfrm>
            <a:off x="1510188" y="4749657"/>
            <a:ext cx="1370598" cy="1647419"/>
          </a:xfrm>
          <a:prstGeom prst="rect">
            <a:avLst/>
          </a:prstGeom>
        </p:spPr>
      </p:pic>
      <p:pic>
        <p:nvPicPr>
          <p:cNvPr id="14" name="图片 13"/>
          <p:cNvPicPr>
            <a:picLocks noChangeAspect="1"/>
          </p:cNvPicPr>
          <p:nvPr/>
        </p:nvPicPr>
        <p:blipFill rotWithShape="1">
          <a:blip r:embed="rId9"/>
          <a:srcRect l="5957" t="3059" r="5103" b="1381"/>
          <a:stretch>
            <a:fillRect/>
          </a:stretch>
        </p:blipFill>
        <p:spPr>
          <a:xfrm>
            <a:off x="5636599" y="3005770"/>
            <a:ext cx="1036624" cy="1613709"/>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6"/>
          <p:cNvSpPr/>
          <p:nvPr/>
        </p:nvSpPr>
        <p:spPr>
          <a:xfrm>
            <a:off x="1163638" y="318467"/>
            <a:ext cx="4227271" cy="584775"/>
          </a:xfrm>
          <a:prstGeom prst="rect">
            <a:avLst/>
          </a:prstGeom>
          <a:noFill/>
          <a:ln w="9525">
            <a:noFill/>
          </a:ln>
        </p:spPr>
        <p:txBody>
          <a:bodyPr wrap="square">
            <a:spAutoFit/>
          </a:bodyPr>
          <a:lstStyle/>
          <a:p>
            <a:r>
              <a:rPr lang="zh-CN" altLang="en-US" sz="3200" b="1" dirty="0">
                <a:latin typeface="微软雅黑" panose="020B0503020204020204" pitchFamily="34" charset="-122"/>
                <a:ea typeface="微软雅黑" panose="020B0503020204020204" pitchFamily="34" charset="-122"/>
              </a:rPr>
              <a:t>团队成员及分工</a:t>
            </a:r>
            <a:endParaRPr lang="zh-CN" altLang="en-US" sz="3200" b="1" dirty="0">
              <a:latin typeface="微软雅黑" panose="020B0503020204020204" pitchFamily="34" charset="-122"/>
              <a:ea typeface="微软雅黑" panose="020B0503020204020204" pitchFamily="34" charset="-122"/>
            </a:endParaRPr>
          </a:p>
        </p:txBody>
      </p:sp>
      <p:graphicFrame>
        <p:nvGraphicFramePr>
          <p:cNvPr id="3" name="表格 7"/>
          <p:cNvGraphicFramePr>
            <a:graphicFrameLocks noGrp="1"/>
          </p:cNvGraphicFramePr>
          <p:nvPr>
            <p:custDataLst>
              <p:tags r:id="rId1"/>
            </p:custDataLst>
          </p:nvPr>
        </p:nvGraphicFramePr>
        <p:xfrm>
          <a:off x="1609725" y="998472"/>
          <a:ext cx="8715376" cy="1288981"/>
        </p:xfrm>
        <a:graphic>
          <a:graphicData uri="http://schemas.openxmlformats.org/drawingml/2006/table">
            <a:tbl>
              <a:tblPr firstRow="1" bandRow="1">
                <a:tableStyleId>{BDBED569-4797-4DF1-A0F4-6AAB3CD982D8}</a:tableStyleId>
              </a:tblPr>
              <a:tblGrid>
                <a:gridCol w="1740606"/>
                <a:gridCol w="1860967"/>
                <a:gridCol w="5113803"/>
              </a:tblGrid>
              <a:tr h="452259">
                <a:tc gridSpan="3">
                  <a:txBody>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项目负责人：</a:t>
                      </a:r>
                      <a:endParaRPr lang="zh-CN" altLang="en-US" sz="2400" b="1"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cPr/>
                </a:tc>
                <a:tc hMerge="1">
                  <a:tcPr/>
                </a:tc>
              </a:tr>
              <a:tr h="418361">
                <a:tc>
                  <a:txBody>
                    <a:bodyPr/>
                    <a:lstStyle/>
                    <a:p>
                      <a:pPr algn="ctr"/>
                      <a:r>
                        <a:rPr lang="zh-CN" altLang="en-US" sz="2000" b="0" dirty="0">
                          <a:latin typeface="微软雅黑" panose="020B0503020204020204" pitchFamily="34" charset="-122"/>
                          <a:ea typeface="微软雅黑" panose="020B0503020204020204" pitchFamily="34" charset="-122"/>
                        </a:rPr>
                        <a:t>姓名</a:t>
                      </a:r>
                      <a:endParaRPr lang="zh-CN" altLang="en-US" sz="2000" b="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a:r>
                        <a:rPr lang="zh-CN" altLang="en-US" sz="2000" b="0" dirty="0">
                          <a:latin typeface="微软雅黑" panose="020B0503020204020204" pitchFamily="34" charset="-122"/>
                          <a:ea typeface="微软雅黑" panose="020B0503020204020204" pitchFamily="34" charset="-122"/>
                        </a:rPr>
                        <a:t>职称</a:t>
                      </a:r>
                      <a:endParaRPr lang="zh-CN" altLang="en-US" sz="2000" b="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a:r>
                        <a:rPr lang="zh-CN" altLang="en-US" sz="2000" b="0" dirty="0">
                          <a:latin typeface="微软雅黑" panose="020B0503020204020204" pitchFamily="34" charset="-122"/>
                          <a:ea typeface="微软雅黑" panose="020B0503020204020204" pitchFamily="34" charset="-122"/>
                        </a:rPr>
                        <a:t>任务分工</a:t>
                      </a:r>
                      <a:endParaRPr lang="zh-CN" altLang="en-US" sz="2000" b="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r>
              <a:tr h="418361">
                <a:tc>
                  <a:txBody>
                    <a:bodyPr/>
                    <a:lstStyle/>
                    <a:p>
                      <a:pPr algn="ctr"/>
                      <a:r>
                        <a:rPr lang="zh-CN" altLang="en-US" sz="2000" b="0" dirty="0">
                          <a:latin typeface="微软雅黑" panose="020B0503020204020204" pitchFamily="34" charset="-122"/>
                          <a:ea typeface="微软雅黑" panose="020B0503020204020204" pitchFamily="34" charset="-122"/>
                        </a:rPr>
                        <a:t>李琪</a:t>
                      </a:r>
                      <a:endParaRPr lang="zh-CN" altLang="en-US" sz="2000" b="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a:r>
                        <a:rPr lang="zh-CN" altLang="en-US" sz="2000" b="0" dirty="0">
                          <a:latin typeface="微软雅黑" panose="020B0503020204020204" pitchFamily="34" charset="-122"/>
                          <a:ea typeface="微软雅黑" panose="020B0503020204020204" pitchFamily="34" charset="-122"/>
                        </a:rPr>
                        <a:t>副研究员</a:t>
                      </a:r>
                      <a:endParaRPr lang="zh-CN" altLang="en-US" sz="2000" b="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a:r>
                        <a:rPr lang="zh-CN" altLang="en-US" sz="2000" b="0" dirty="0">
                          <a:latin typeface="微软雅黑" panose="020B0503020204020204" pitchFamily="34" charset="-122"/>
                          <a:ea typeface="微软雅黑" panose="020B0503020204020204" pitchFamily="34" charset="-122"/>
                        </a:rPr>
                        <a:t>全面负责，光路、电路设计</a:t>
                      </a:r>
                      <a:endParaRPr lang="zh-CN" altLang="en-US" sz="2000" b="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r>
            </a:tbl>
          </a:graphicData>
        </a:graphic>
      </p:graphicFrame>
      <p:graphicFrame>
        <p:nvGraphicFramePr>
          <p:cNvPr id="4" name="表格 8"/>
          <p:cNvGraphicFramePr>
            <a:graphicFrameLocks noGrp="1"/>
          </p:cNvGraphicFramePr>
          <p:nvPr>
            <p:custDataLst>
              <p:tags r:id="rId2"/>
            </p:custDataLst>
          </p:nvPr>
        </p:nvGraphicFramePr>
        <p:xfrm>
          <a:off x="1609725" y="2465302"/>
          <a:ext cx="8715375" cy="2832161"/>
        </p:xfrm>
        <a:graphic>
          <a:graphicData uri="http://schemas.openxmlformats.org/drawingml/2006/table">
            <a:tbl>
              <a:tblPr firstRow="1" bandRow="1">
                <a:tableStyleId>{FABFCF23-3B69-468F-B69F-88F6DE6A72F2}</a:tableStyleId>
              </a:tblPr>
              <a:tblGrid>
                <a:gridCol w="1705052"/>
                <a:gridCol w="1909343"/>
                <a:gridCol w="5100980"/>
              </a:tblGrid>
              <a:tr h="454721">
                <a:tc gridSpan="3">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b="1" dirty="0">
                          <a:solidFill>
                            <a:schemeClr val="bg1"/>
                          </a:solidFill>
                          <a:latin typeface="微软雅黑" panose="020B0503020204020204" pitchFamily="34" charset="-122"/>
                          <a:ea typeface="微软雅黑" panose="020B0503020204020204" pitchFamily="34" charset="-122"/>
                        </a:rPr>
                        <a:t>项目参与人员：</a:t>
                      </a:r>
                      <a:endParaRPr lang="zh-CN" altLang="en-US" sz="2000" b="1"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cPr/>
                </a:tc>
                <a:tc hMerge="1">
                  <a:tcPr/>
                </a:tc>
              </a:tr>
              <a:tr h="370840">
                <a:tc>
                  <a:txBody>
                    <a:bodyPr/>
                    <a:lstStyle/>
                    <a:p>
                      <a:pPr algn="ctr"/>
                      <a:r>
                        <a:rPr lang="zh-CN" altLang="en-US" sz="2000" b="0" dirty="0">
                          <a:latin typeface="微软雅黑" panose="020B0503020204020204" pitchFamily="34" charset="-122"/>
                          <a:ea typeface="微软雅黑" panose="020B0503020204020204" pitchFamily="34" charset="-122"/>
                        </a:rPr>
                        <a:t>姓名</a:t>
                      </a:r>
                      <a:endParaRPr lang="zh-CN" altLang="en-US" sz="2000"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0" dirty="0">
                          <a:latin typeface="微软雅黑" panose="020B0503020204020204" pitchFamily="34" charset="-122"/>
                          <a:ea typeface="微软雅黑" panose="020B0503020204020204" pitchFamily="34" charset="-122"/>
                        </a:rPr>
                        <a:t>职称</a:t>
                      </a:r>
                      <a:endParaRPr lang="zh-CN" altLang="en-US" sz="2000"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a:r>
                        <a:rPr lang="zh-CN" altLang="en-US" sz="2000" b="0" dirty="0">
                          <a:latin typeface="微软雅黑" panose="020B0503020204020204" pitchFamily="34" charset="-122"/>
                          <a:ea typeface="微软雅黑" panose="020B0503020204020204" pitchFamily="34" charset="-122"/>
                        </a:rPr>
                        <a:t>任务分工</a:t>
                      </a:r>
                      <a:endParaRPr lang="zh-CN" altLang="en-US" sz="2000"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r>
              <a:tr h="370840">
                <a:tc>
                  <a:txBody>
                    <a:bodyPr/>
                    <a:lstStyle/>
                    <a:p>
                      <a:pPr algn="ctr"/>
                      <a:r>
                        <a:rPr lang="zh-CN" altLang="en-US" sz="2000" b="0" dirty="0">
                          <a:latin typeface="微软雅黑" panose="020B0503020204020204" pitchFamily="34" charset="-122"/>
                          <a:ea typeface="微软雅黑" panose="020B0503020204020204" pitchFamily="34" charset="-122"/>
                        </a:rPr>
                        <a:t>张正东</a:t>
                      </a:r>
                      <a:endParaRPr lang="zh-CN" altLang="en-US" sz="2000"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0" dirty="0">
                          <a:latin typeface="微软雅黑" panose="020B0503020204020204" pitchFamily="34" charset="-122"/>
                          <a:ea typeface="微软雅黑" panose="020B0503020204020204" pitchFamily="34" charset="-122"/>
                        </a:rPr>
                        <a:t>副研究员</a:t>
                      </a:r>
                      <a:endParaRPr lang="zh-CN" altLang="en-US" sz="2000"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a:r>
                        <a:rPr lang="zh-CN" altLang="en-US" sz="2000" b="0" dirty="0">
                          <a:latin typeface="微软雅黑" panose="020B0503020204020204" pitchFamily="34" charset="-122"/>
                          <a:ea typeface="微软雅黑" panose="020B0503020204020204" pitchFamily="34" charset="-122"/>
                        </a:rPr>
                        <a:t>模型算法，不确定度分析</a:t>
                      </a:r>
                      <a:endParaRPr lang="zh-CN" altLang="en-US" sz="2000"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r>
              <a:tr h="370840">
                <a:tc>
                  <a:txBody>
                    <a:bodyPr/>
                    <a:lstStyle/>
                    <a:p>
                      <a:pPr algn="ctr"/>
                      <a:r>
                        <a:rPr lang="zh-CN" altLang="en-US" sz="2000" b="0" dirty="0">
                          <a:latin typeface="微软雅黑" panose="020B0503020204020204" pitchFamily="34" charset="-122"/>
                          <a:ea typeface="微软雅黑" panose="020B0503020204020204" pitchFamily="34" charset="-122"/>
                        </a:rPr>
                        <a:t>李轲</a:t>
                      </a:r>
                      <a:endParaRPr lang="zh-CN" altLang="en-US" sz="2000"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助理研究员</a:t>
                      </a:r>
                      <a:endPar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a:r>
                        <a:rPr lang="zh-CN" altLang="en-US" sz="2000" b="0" dirty="0">
                          <a:latin typeface="微软雅黑" panose="020B0503020204020204" pitchFamily="34" charset="-122"/>
                          <a:ea typeface="微软雅黑" panose="020B0503020204020204" pitchFamily="34" charset="-122"/>
                        </a:rPr>
                        <a:t>标物研制，模型算法</a:t>
                      </a:r>
                      <a:endParaRPr lang="zh-CN" altLang="en-US" sz="2000"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r>
              <a:tr h="370840">
                <a:tc>
                  <a:txBody>
                    <a:bodyPr/>
                    <a:lstStyle/>
                    <a:p>
                      <a:pPr algn="ctr"/>
                      <a:r>
                        <a:rPr lang="zh-CN" altLang="en-US" sz="2000" b="0" dirty="0">
                          <a:latin typeface="微软雅黑" panose="020B0503020204020204" pitchFamily="34" charset="-122"/>
                          <a:ea typeface="微软雅黑" panose="020B0503020204020204" pitchFamily="34" charset="-122"/>
                        </a:rPr>
                        <a:t>李庆武</a:t>
                      </a:r>
                      <a:endParaRPr lang="zh-CN" altLang="en-US" sz="2000"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A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chemeClr val="dk1"/>
                          </a:solidFill>
                          <a:effectLst/>
                          <a:uLnTx/>
                          <a:uFillTx/>
                          <a:latin typeface="微软雅黑" panose="020B0503020204020204" pitchFamily="34" charset="-122"/>
                          <a:ea typeface="微软雅黑" panose="020B0503020204020204" pitchFamily="34" charset="-122"/>
                          <a:cs typeface="+mn-cs"/>
                        </a:rPr>
                        <a:t>高工</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AF0"/>
                    </a:solidFill>
                  </a:tcPr>
                </a:tc>
                <a:tc>
                  <a:txBody>
                    <a:bodyPr/>
                    <a:lstStyle/>
                    <a:p>
                      <a:pPr algn="ctr"/>
                      <a:r>
                        <a:rPr lang="zh-CN" altLang="en-US" sz="2000" b="0" dirty="0">
                          <a:latin typeface="微软雅黑" panose="020B0503020204020204" pitchFamily="34" charset="-122"/>
                          <a:ea typeface="微软雅黑" panose="020B0503020204020204" pitchFamily="34" charset="-122"/>
                        </a:rPr>
                        <a:t>标物研制</a:t>
                      </a:r>
                      <a:endParaRPr lang="zh-CN" altLang="en-US" sz="2000"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AF0"/>
                    </a:solidFill>
                  </a:tcPr>
                </a:tc>
              </a:tr>
              <a:tr h="370840">
                <a:tc>
                  <a:txBody>
                    <a:bodyPr/>
                    <a:lstStyle/>
                    <a:p>
                      <a:pPr algn="ctr"/>
                      <a:r>
                        <a:rPr lang="zh-CN" altLang="en-US" sz="2000" b="0" dirty="0">
                          <a:latin typeface="微软雅黑" panose="020B0503020204020204" pitchFamily="34" charset="-122"/>
                          <a:ea typeface="微软雅黑" panose="020B0503020204020204" pitchFamily="34" charset="-122"/>
                        </a:rPr>
                        <a:t>李硕</a:t>
                      </a:r>
                      <a:endParaRPr lang="zh-CN" altLang="en-US" sz="2000"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AF0"/>
                    </a:solidFill>
                  </a:tcPr>
                </a:tc>
                <a:tc>
                  <a:txBody>
                    <a:bodyPr/>
                    <a:lstStyle/>
                    <a:p>
                      <a:pPr algn="ctr"/>
                      <a:r>
                        <a:rPr lang="zh-CN" altLang="en-US" sz="2000" b="0" dirty="0">
                          <a:latin typeface="微软雅黑" panose="020B0503020204020204" pitchFamily="34" charset="-122"/>
                          <a:ea typeface="微软雅黑" panose="020B0503020204020204" pitchFamily="34" charset="-122"/>
                        </a:rPr>
                        <a:t>助理研究员</a:t>
                      </a:r>
                      <a:endParaRPr lang="zh-CN" altLang="en-US" sz="2000"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AF0"/>
                    </a:solidFill>
                  </a:tcPr>
                </a:tc>
                <a:tc>
                  <a:txBody>
                    <a:bodyPr/>
                    <a:lstStyle/>
                    <a:p>
                      <a:pPr algn="ctr"/>
                      <a:r>
                        <a:rPr lang="zh-CN" altLang="en-US" sz="2000" b="0" dirty="0">
                          <a:latin typeface="微软雅黑" panose="020B0503020204020204" pitchFamily="34" charset="-122"/>
                          <a:ea typeface="微软雅黑" panose="020B0503020204020204" pitchFamily="34" charset="-122"/>
                        </a:rPr>
                        <a:t>标物研制，不确定度分析</a:t>
                      </a:r>
                      <a:endParaRPr lang="zh-CN" altLang="en-US" sz="2000"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AF0"/>
                    </a:solidFill>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0" i="0" u="none" strike="noStrike" kern="1200" dirty="0">
                          <a:solidFill>
                            <a:schemeClr val="tx1"/>
                          </a:solidFill>
                          <a:effectLst/>
                          <a:latin typeface="+mn-lt"/>
                          <a:ea typeface="+mn-ea"/>
                          <a:cs typeface="+mn-cs"/>
                        </a:rPr>
                        <a:t>方旭</a:t>
                      </a:r>
                      <a:endParaRPr lang="zh-CN" altLang="zh-CN" sz="2000" b="0" i="0" u="none" strike="noStrike"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AF0"/>
                    </a:solidFill>
                  </a:tcPr>
                </a:tc>
                <a:tc>
                  <a:txBody>
                    <a:bodyPr/>
                    <a:lstStyle/>
                    <a:p>
                      <a:pPr algn="ctr"/>
                      <a:endParaRPr lang="zh-CN" altLang="en-US" sz="2000"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A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zh-CN" sz="2000" b="0" i="0" u="none" strike="noStrike" kern="1200" dirty="0">
                          <a:solidFill>
                            <a:schemeClr val="tx1"/>
                          </a:solidFill>
                          <a:effectLst/>
                          <a:latin typeface="+mn-lt"/>
                          <a:ea typeface="+mn-ea"/>
                          <a:cs typeface="+mn-cs"/>
                        </a:rPr>
                        <a:t>机械结构设计，装置实验</a:t>
                      </a:r>
                      <a:endParaRPr lang="zh-CN" altLang="zh-CN" sz="2000" b="0" i="0" u="none" strike="noStrike"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AF0"/>
                    </a:solidFil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标题 1"/>
          <p:cNvSpPr txBox="1"/>
          <p:nvPr/>
        </p:nvSpPr>
        <p:spPr>
          <a:xfrm>
            <a:off x="266700" y="229707"/>
            <a:ext cx="3520373" cy="418058"/>
          </a:xfrm>
          <a:prstGeom prst="rect">
            <a:avLst/>
          </a:prstGeom>
        </p:spPr>
        <p:txBody>
          <a:bodyPr/>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fontAlgn="auto" hangingPunct="1">
              <a:spcAft>
                <a:spcPts val="0"/>
              </a:spcAft>
              <a:defRPr/>
            </a:pPr>
            <a:r>
              <a:rPr lang="zh-CN" altLang="en-US" sz="3200" b="1" kern="0" dirty="0">
                <a:solidFill>
                  <a:schemeClr val="tx1"/>
                </a:solidFill>
                <a:latin typeface="微软雅黑" panose="020B0503020204020204" pitchFamily="34" charset="-122"/>
                <a:ea typeface="微软雅黑" panose="020B0503020204020204" pitchFamily="34" charset="-122"/>
              </a:rPr>
              <a:t>汇报提纲</a:t>
            </a:r>
            <a:endParaRPr lang="zh-CN" altLang="en-US" sz="3200" b="1" kern="0" dirty="0">
              <a:solidFill>
                <a:schemeClr val="tx1"/>
              </a:solidFill>
              <a:latin typeface="微软雅黑" panose="020B0503020204020204" pitchFamily="34" charset="-122"/>
              <a:ea typeface="微软雅黑" panose="020B0503020204020204" pitchFamily="34" charset="-122"/>
            </a:endParaRPr>
          </a:p>
        </p:txBody>
      </p:sp>
      <p:sp>
        <p:nvSpPr>
          <p:cNvPr id="16" name="TextBox 4"/>
          <p:cNvSpPr txBox="1">
            <a:spLocks noChangeArrowheads="1"/>
          </p:cNvSpPr>
          <p:nvPr/>
        </p:nvSpPr>
        <p:spPr bwMode="auto">
          <a:xfrm>
            <a:off x="4740771" y="1504989"/>
            <a:ext cx="3057247"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0" algn="dist" fontAlgn="base">
              <a:lnSpc>
                <a:spcPct val="150000"/>
              </a:lnSpc>
              <a:spcBef>
                <a:spcPct val="0"/>
              </a:spcBef>
              <a:spcAft>
                <a:spcPct val="0"/>
              </a:spcAft>
              <a:buNone/>
            </a:pPr>
            <a:r>
              <a:rPr lang="zh-CN" altLang="en-US" b="1" dirty="0">
                <a:solidFill>
                  <a:schemeClr val="accent2"/>
                </a:solidFill>
              </a:rPr>
              <a:t>背景与迫切性</a:t>
            </a:r>
            <a:endParaRPr lang="en-US" altLang="zh-CN" b="1" dirty="0">
              <a:solidFill>
                <a:schemeClr val="accent2"/>
              </a:solidFill>
            </a:endParaRPr>
          </a:p>
        </p:txBody>
      </p:sp>
      <p:sp>
        <p:nvSpPr>
          <p:cNvPr id="17" name="AutoShape 22"/>
          <p:cNvSpPr>
            <a:spLocks noChangeArrowheads="1"/>
          </p:cNvSpPr>
          <p:nvPr/>
        </p:nvSpPr>
        <p:spPr bwMode="auto">
          <a:xfrm>
            <a:off x="3932733" y="1711352"/>
            <a:ext cx="539750" cy="503238"/>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一</a:t>
            </a:r>
            <a:endPar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endParaRPr>
          </a:p>
        </p:txBody>
      </p:sp>
      <p:sp>
        <p:nvSpPr>
          <p:cNvPr id="30" name="AutoShape 22"/>
          <p:cNvSpPr>
            <a:spLocks noChangeArrowheads="1"/>
          </p:cNvSpPr>
          <p:nvPr/>
        </p:nvSpPr>
        <p:spPr bwMode="auto">
          <a:xfrm>
            <a:off x="3932733" y="2547966"/>
            <a:ext cx="539750" cy="503238"/>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二</a:t>
            </a:r>
            <a:endPar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endParaRPr>
          </a:p>
        </p:txBody>
      </p:sp>
      <p:sp>
        <p:nvSpPr>
          <p:cNvPr id="31" name="AutoShape 22"/>
          <p:cNvSpPr>
            <a:spLocks noChangeArrowheads="1"/>
          </p:cNvSpPr>
          <p:nvPr/>
        </p:nvSpPr>
        <p:spPr bwMode="auto">
          <a:xfrm>
            <a:off x="3932733" y="3384580"/>
            <a:ext cx="539750" cy="504825"/>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三</a:t>
            </a:r>
            <a:endPar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endParaRPr>
          </a:p>
        </p:txBody>
      </p:sp>
      <p:sp>
        <p:nvSpPr>
          <p:cNvPr id="32" name="AutoShape 22"/>
          <p:cNvSpPr>
            <a:spLocks noChangeArrowheads="1"/>
          </p:cNvSpPr>
          <p:nvPr/>
        </p:nvSpPr>
        <p:spPr bwMode="auto">
          <a:xfrm>
            <a:off x="3932733" y="4223649"/>
            <a:ext cx="539750" cy="503238"/>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四</a:t>
            </a:r>
            <a:endPar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endParaRPr>
          </a:p>
        </p:txBody>
      </p:sp>
      <p:sp>
        <p:nvSpPr>
          <p:cNvPr id="34" name="矩形 15"/>
          <p:cNvSpPr>
            <a:spLocks noChangeArrowheads="1"/>
          </p:cNvSpPr>
          <p:nvPr/>
        </p:nvSpPr>
        <p:spPr bwMode="auto">
          <a:xfrm>
            <a:off x="4740768" y="4002275"/>
            <a:ext cx="3074304"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dist" fontAlgn="base">
              <a:lnSpc>
                <a:spcPct val="150000"/>
              </a:lnSpc>
              <a:spcBef>
                <a:spcPct val="0"/>
              </a:spcBef>
              <a:spcAft>
                <a:spcPct val="0"/>
              </a:spcAft>
              <a:buNone/>
              <a:defRPr/>
            </a:pPr>
            <a:r>
              <a:rPr lang="zh-CN" altLang="en-US" b="1" dirty="0">
                <a:solidFill>
                  <a:schemeClr val="accent2"/>
                </a:solidFill>
              </a:rPr>
              <a:t>项目研究基础</a:t>
            </a:r>
            <a:endParaRPr lang="zh-CN" altLang="en-US" b="1" dirty="0">
              <a:solidFill>
                <a:schemeClr val="accent2"/>
              </a:solidFill>
            </a:endParaRPr>
          </a:p>
        </p:txBody>
      </p:sp>
      <p:sp>
        <p:nvSpPr>
          <p:cNvPr id="35" name="AutoShape 22"/>
          <p:cNvSpPr>
            <a:spLocks noChangeArrowheads="1"/>
          </p:cNvSpPr>
          <p:nvPr/>
        </p:nvSpPr>
        <p:spPr bwMode="auto">
          <a:xfrm>
            <a:off x="3932733" y="5056240"/>
            <a:ext cx="539750" cy="503237"/>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五</a:t>
            </a:r>
            <a:endParaRPr lang="zh-CN" altLang="en-US" sz="3200" b="1" kern="0"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endParaRPr>
          </a:p>
        </p:txBody>
      </p:sp>
      <p:sp>
        <p:nvSpPr>
          <p:cNvPr id="36" name="矩形 21"/>
          <p:cNvSpPr>
            <a:spLocks noChangeArrowheads="1"/>
          </p:cNvSpPr>
          <p:nvPr/>
        </p:nvSpPr>
        <p:spPr bwMode="auto">
          <a:xfrm>
            <a:off x="4740769" y="4876095"/>
            <a:ext cx="3057246"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0" algn="dist" fontAlgn="base">
              <a:lnSpc>
                <a:spcPct val="150000"/>
              </a:lnSpc>
              <a:spcBef>
                <a:spcPct val="0"/>
              </a:spcBef>
              <a:spcAft>
                <a:spcPct val="0"/>
              </a:spcAft>
              <a:buNone/>
            </a:pPr>
            <a:r>
              <a:rPr lang="zh-CN" altLang="en-US" b="1" dirty="0">
                <a:solidFill>
                  <a:srgbClr val="FF0000"/>
                </a:solidFill>
              </a:rPr>
              <a:t>预算与应用展望</a:t>
            </a:r>
            <a:endParaRPr lang="zh-CN" altLang="en-US" b="1" dirty="0">
              <a:solidFill>
                <a:srgbClr val="FF0000"/>
              </a:solidFill>
            </a:endParaRPr>
          </a:p>
        </p:txBody>
      </p:sp>
      <p:sp>
        <p:nvSpPr>
          <p:cNvPr id="39" name="矩形 15"/>
          <p:cNvSpPr>
            <a:spLocks noChangeArrowheads="1"/>
          </p:cNvSpPr>
          <p:nvPr/>
        </p:nvSpPr>
        <p:spPr bwMode="auto">
          <a:xfrm>
            <a:off x="4740770" y="3159446"/>
            <a:ext cx="3057246"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dist" fontAlgn="base">
              <a:lnSpc>
                <a:spcPct val="150000"/>
              </a:lnSpc>
              <a:spcBef>
                <a:spcPct val="0"/>
              </a:spcBef>
              <a:spcAft>
                <a:spcPct val="0"/>
              </a:spcAft>
              <a:buNone/>
              <a:defRPr/>
            </a:pPr>
            <a:r>
              <a:rPr lang="zh-CN" altLang="en-US" b="1" dirty="0">
                <a:solidFill>
                  <a:srgbClr val="2D2D8A"/>
                </a:solidFill>
              </a:rPr>
              <a:t>技术方案与指标</a:t>
            </a:r>
            <a:endParaRPr lang="zh-CN" altLang="en-US" b="1" dirty="0">
              <a:solidFill>
                <a:srgbClr val="2D2D8A"/>
              </a:solidFill>
            </a:endParaRPr>
          </a:p>
        </p:txBody>
      </p:sp>
      <p:sp>
        <p:nvSpPr>
          <p:cNvPr id="22" name="矩形 13"/>
          <p:cNvSpPr>
            <a:spLocks noChangeArrowheads="1"/>
          </p:cNvSpPr>
          <p:nvPr/>
        </p:nvSpPr>
        <p:spPr bwMode="auto">
          <a:xfrm>
            <a:off x="4744720" y="2258695"/>
            <a:ext cx="305879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0" algn="dist" fontAlgn="base">
              <a:lnSpc>
                <a:spcPct val="150000"/>
              </a:lnSpc>
              <a:spcBef>
                <a:spcPct val="0"/>
              </a:spcBef>
              <a:spcAft>
                <a:spcPct val="0"/>
              </a:spcAft>
              <a:buNone/>
            </a:pPr>
            <a:r>
              <a:rPr lang="zh-CN" altLang="en-US" b="1" dirty="0">
                <a:solidFill>
                  <a:srgbClr val="2D2D8A"/>
                </a:solidFill>
              </a:rPr>
              <a:t>预期提升效果</a:t>
            </a:r>
            <a:endParaRPr lang="zh-CN" altLang="en-US" b="1" dirty="0">
              <a:solidFill>
                <a:srgbClr val="2D2D8A"/>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6"/>
          <p:cNvSpPr/>
          <p:nvPr/>
        </p:nvSpPr>
        <p:spPr>
          <a:xfrm>
            <a:off x="1180696" y="322368"/>
            <a:ext cx="4227271" cy="584775"/>
          </a:xfrm>
          <a:prstGeom prst="rect">
            <a:avLst/>
          </a:prstGeom>
          <a:noFill/>
          <a:ln w="9525">
            <a:noFill/>
          </a:ln>
        </p:spPr>
        <p:txBody>
          <a:bodyPr wrap="square">
            <a:spAutoFit/>
          </a:bodyPr>
          <a:lstStyle/>
          <a:p>
            <a:r>
              <a:rPr lang="zh-CN" altLang="en-US" sz="3200" b="1" dirty="0">
                <a:latin typeface="微软雅黑" panose="020B0503020204020204" pitchFamily="34" charset="-122"/>
                <a:ea typeface="微软雅黑" panose="020B0503020204020204" pitchFamily="34" charset="-122"/>
              </a:rPr>
              <a:t>经费预算</a:t>
            </a:r>
            <a:endParaRPr lang="zh-CN" altLang="en-US" sz="3200" b="1" dirty="0">
              <a:latin typeface="微软雅黑" panose="020B0503020204020204" pitchFamily="34" charset="-122"/>
              <a:ea typeface="微软雅黑" panose="020B0503020204020204" pitchFamily="34" charset="-122"/>
            </a:endParaRPr>
          </a:p>
        </p:txBody>
      </p:sp>
      <p:graphicFrame>
        <p:nvGraphicFramePr>
          <p:cNvPr id="4" name="表格 7"/>
          <p:cNvGraphicFramePr>
            <a:graphicFrameLocks noGrp="1"/>
          </p:cNvGraphicFramePr>
          <p:nvPr>
            <p:custDataLst>
              <p:tags r:id="rId1"/>
            </p:custDataLst>
          </p:nvPr>
        </p:nvGraphicFramePr>
        <p:xfrm>
          <a:off x="2098264" y="1105246"/>
          <a:ext cx="7996366" cy="1336938"/>
        </p:xfrm>
        <a:graphic>
          <a:graphicData uri="http://schemas.openxmlformats.org/drawingml/2006/table">
            <a:tbl>
              <a:tblPr firstRow="1" bandRow="1">
                <a:tableStyleId>{5C22544A-7EE6-4342-B048-85BDC9FD1C3A}</a:tableStyleId>
              </a:tblPr>
              <a:tblGrid>
                <a:gridCol w="2965924"/>
                <a:gridCol w="975004"/>
                <a:gridCol w="1696333"/>
                <a:gridCol w="2359105"/>
              </a:tblGrid>
              <a:tr h="410538">
                <a:tc gridSpan="2">
                  <a:txBody>
                    <a:bodyPr/>
                    <a:lstStyle/>
                    <a:p>
                      <a:pPr algn="ctr"/>
                      <a:r>
                        <a:rPr lang="zh-CN" altLang="en-US" sz="2000" b="1" dirty="0">
                          <a:latin typeface="微软雅黑" panose="020B0503020204020204" pitchFamily="34" charset="-122"/>
                          <a:ea typeface="微软雅黑" panose="020B0503020204020204" pitchFamily="34" charset="-122"/>
                        </a:rPr>
                        <a:t>总经费：</a:t>
                      </a:r>
                      <a:endParaRPr lang="zh-CN" altLang="en-US" sz="2000" b="1"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DA2"/>
                    </a:solidFill>
                  </a:tcPr>
                </a:tc>
                <a:tc hMerge="1">
                  <a:tcPr/>
                </a:tc>
                <a:tc gridSpan="2">
                  <a:txBody>
                    <a:bodyPr/>
                    <a:lstStyle/>
                    <a:p>
                      <a:pPr algn="ctr"/>
                      <a:r>
                        <a:rPr lang="en-US" altLang="zh-CN" sz="2000" b="1" dirty="0">
                          <a:latin typeface="微软雅黑" panose="020B0503020204020204" pitchFamily="34" charset="-122"/>
                          <a:ea typeface="微软雅黑" panose="020B0503020204020204" pitchFamily="34" charset="-122"/>
                        </a:rPr>
                        <a:t>96.00</a:t>
                      </a:r>
                      <a:endParaRPr lang="zh-CN" altLang="en-US" sz="2000" b="1"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DA2"/>
                    </a:solidFill>
                  </a:tcPr>
                </a:tc>
                <a:tc hMerge="1">
                  <a:tcPr/>
                </a:tc>
              </a:tr>
              <a:tr h="410538">
                <a:tc>
                  <a:txBody>
                    <a:bodyPr/>
                    <a:lstStyle/>
                    <a:p>
                      <a:pPr algn="ctr"/>
                      <a:r>
                        <a:rPr lang="en-US" altLang="zh-CN" sz="2000" b="0" dirty="0">
                          <a:latin typeface="微软雅黑" panose="020B0503020204020204" pitchFamily="34" charset="-122"/>
                          <a:ea typeface="微软雅黑" panose="020B0503020204020204" pitchFamily="34" charset="-122"/>
                        </a:rPr>
                        <a:t>2023</a:t>
                      </a:r>
                      <a:r>
                        <a:rPr lang="zh-CN" altLang="en-US" sz="2000" b="0" dirty="0">
                          <a:latin typeface="微软雅黑" panose="020B0503020204020204" pitchFamily="34" charset="-122"/>
                          <a:ea typeface="微软雅黑" panose="020B0503020204020204" pitchFamily="34" charset="-122"/>
                        </a:rPr>
                        <a:t>年</a:t>
                      </a:r>
                      <a:endParaRPr lang="zh-CN" altLang="en-US" sz="2000" b="0" dirty="0">
                        <a:latin typeface="微软雅黑" panose="020B0503020204020204" pitchFamily="34" charset="-122"/>
                        <a:ea typeface="微软雅黑" panose="020B0503020204020204" pitchFamily="34" charset="-122"/>
                      </a:endParaRPr>
                    </a:p>
                  </a:txBody>
                  <a:tcPr marT="79200" marB="7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gridSpan="2">
                  <a:txBody>
                    <a:bodyPr/>
                    <a:lstStyle/>
                    <a:p>
                      <a:pPr algn="ctr"/>
                      <a:r>
                        <a:rPr lang="en-US" altLang="zh-CN" sz="2000" b="0" dirty="0">
                          <a:latin typeface="微软雅黑" panose="020B0503020204020204" pitchFamily="34" charset="-122"/>
                          <a:ea typeface="微软雅黑" panose="020B0503020204020204" pitchFamily="34" charset="-122"/>
                        </a:rPr>
                        <a:t>2024</a:t>
                      </a:r>
                      <a:r>
                        <a:rPr lang="zh-CN" altLang="en-US" sz="2000" b="0" dirty="0">
                          <a:latin typeface="微软雅黑" panose="020B0503020204020204" pitchFamily="34" charset="-122"/>
                          <a:ea typeface="微软雅黑" panose="020B0503020204020204" pitchFamily="34" charset="-122"/>
                        </a:rPr>
                        <a:t>年</a:t>
                      </a:r>
                      <a:endParaRPr lang="zh-CN" altLang="en-US" sz="2000" b="0" dirty="0">
                        <a:latin typeface="微软雅黑" panose="020B0503020204020204" pitchFamily="34" charset="-122"/>
                        <a:ea typeface="微软雅黑" panose="020B0503020204020204" pitchFamily="34" charset="-122"/>
                      </a:endParaRPr>
                    </a:p>
                  </a:txBody>
                  <a:tcPr marT="79200" marB="7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hMerge="1">
                  <a:tcPr/>
                </a:tc>
                <a:tc>
                  <a:txBody>
                    <a:bodyPr/>
                    <a:lstStyle/>
                    <a:p>
                      <a:pPr algn="ctr"/>
                      <a:r>
                        <a:rPr lang="en-US" altLang="zh-CN" sz="2000" b="0" dirty="0">
                          <a:latin typeface="微软雅黑" panose="020B0503020204020204" pitchFamily="34" charset="-122"/>
                          <a:ea typeface="微软雅黑" panose="020B0503020204020204" pitchFamily="34" charset="-122"/>
                        </a:rPr>
                        <a:t>2025</a:t>
                      </a:r>
                      <a:r>
                        <a:rPr lang="zh-CN" altLang="en-US" sz="2000" b="0" dirty="0">
                          <a:latin typeface="微软雅黑" panose="020B0503020204020204" pitchFamily="34" charset="-122"/>
                          <a:ea typeface="微软雅黑" panose="020B0503020204020204" pitchFamily="34" charset="-122"/>
                        </a:rPr>
                        <a:t>年</a:t>
                      </a:r>
                      <a:endParaRPr lang="zh-CN" altLang="en-US" sz="2000" b="0" dirty="0">
                        <a:latin typeface="微软雅黑" panose="020B0503020204020204" pitchFamily="34" charset="-122"/>
                        <a:ea typeface="微软雅黑" panose="020B0503020204020204" pitchFamily="34" charset="-122"/>
                      </a:endParaRPr>
                    </a:p>
                  </a:txBody>
                  <a:tcPr marT="79200" marB="7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r>
              <a:tr h="410538">
                <a:tc>
                  <a:txBody>
                    <a:bodyPr/>
                    <a:lstStyle/>
                    <a:p>
                      <a:pPr algn="ctr"/>
                      <a:r>
                        <a:rPr lang="en-US" altLang="zh-CN" sz="2000" b="0" dirty="0">
                          <a:latin typeface="微软雅黑" panose="020B0503020204020204" pitchFamily="34" charset="-122"/>
                          <a:ea typeface="微软雅黑" panose="020B0503020204020204" pitchFamily="34" charset="-122"/>
                        </a:rPr>
                        <a:t>50.00</a:t>
                      </a:r>
                      <a:endParaRPr lang="zh-CN" altLang="en-US" sz="2000" b="0" dirty="0">
                        <a:latin typeface="微软雅黑" panose="020B0503020204020204" pitchFamily="34" charset="-122"/>
                        <a:ea typeface="微软雅黑" panose="020B0503020204020204" pitchFamily="34" charset="-122"/>
                      </a:endParaRPr>
                    </a:p>
                  </a:txBody>
                  <a:tcPr marT="79200" marB="7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gridSpan="2">
                  <a:txBody>
                    <a:bodyPr/>
                    <a:lstStyle/>
                    <a:p>
                      <a:pPr algn="ctr"/>
                      <a:r>
                        <a:rPr lang="en-US" altLang="zh-CN" sz="2000" b="0" dirty="0">
                          <a:latin typeface="微软雅黑" panose="020B0503020204020204" pitchFamily="34" charset="-122"/>
                          <a:ea typeface="微软雅黑" panose="020B0503020204020204" pitchFamily="34" charset="-122"/>
                        </a:rPr>
                        <a:t>34.00</a:t>
                      </a:r>
                      <a:endParaRPr lang="zh-CN" altLang="en-US" sz="2000" b="0" dirty="0">
                        <a:latin typeface="微软雅黑" panose="020B0503020204020204" pitchFamily="34" charset="-122"/>
                        <a:ea typeface="微软雅黑" panose="020B0503020204020204" pitchFamily="34" charset="-122"/>
                      </a:endParaRPr>
                    </a:p>
                  </a:txBody>
                  <a:tcPr marT="79200" marB="7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hMerge="1">
                  <a:tcPr/>
                </a:tc>
                <a:tc>
                  <a:txBody>
                    <a:bodyPr/>
                    <a:lstStyle/>
                    <a:p>
                      <a:pPr algn="ctr"/>
                      <a:r>
                        <a:rPr lang="en-US" altLang="zh-CN" sz="2000" b="0" dirty="0">
                          <a:latin typeface="微软雅黑" panose="020B0503020204020204" pitchFamily="34" charset="-122"/>
                          <a:ea typeface="微软雅黑" panose="020B0503020204020204" pitchFamily="34" charset="-122"/>
                        </a:rPr>
                        <a:t>12.00</a:t>
                      </a:r>
                      <a:endParaRPr lang="zh-CN" altLang="en-US" sz="2000" b="0" dirty="0">
                        <a:latin typeface="微软雅黑" panose="020B0503020204020204" pitchFamily="34" charset="-122"/>
                        <a:ea typeface="微软雅黑" panose="020B0503020204020204" pitchFamily="34" charset="-122"/>
                      </a:endParaRPr>
                    </a:p>
                  </a:txBody>
                  <a:tcPr marT="79200" marB="7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r>
            </a:tbl>
          </a:graphicData>
        </a:graphic>
      </p:graphicFrame>
      <p:graphicFrame>
        <p:nvGraphicFramePr>
          <p:cNvPr id="7" name="表格 7"/>
          <p:cNvGraphicFramePr>
            <a:graphicFrameLocks noGrp="1"/>
          </p:cNvGraphicFramePr>
          <p:nvPr>
            <p:custDataLst>
              <p:tags r:id="rId2"/>
            </p:custDataLst>
          </p:nvPr>
        </p:nvGraphicFramePr>
        <p:xfrm>
          <a:off x="2092737" y="2473537"/>
          <a:ext cx="7996555" cy="4118610"/>
        </p:xfrm>
        <a:graphic>
          <a:graphicData uri="http://schemas.openxmlformats.org/drawingml/2006/table">
            <a:tbl>
              <a:tblPr firstRow="1" bandRow="1">
                <a:tableStyleId>{5C22544A-7EE6-4342-B048-85BDC9FD1C3A}</a:tableStyleId>
              </a:tblPr>
              <a:tblGrid>
                <a:gridCol w="2967933"/>
                <a:gridCol w="2671023"/>
                <a:gridCol w="2357410"/>
              </a:tblGrid>
              <a:tr h="370840">
                <a:tc>
                  <a:txBody>
                    <a:bodyPr/>
                    <a:lstStyle/>
                    <a:p>
                      <a:r>
                        <a:rPr lang="zh-CN" altLang="en-US" sz="2000" b="1" dirty="0">
                          <a:solidFill>
                            <a:schemeClr val="bg1"/>
                          </a:solidFill>
                          <a:latin typeface="微软雅黑" panose="020B0503020204020204" pitchFamily="34" charset="-122"/>
                          <a:ea typeface="微软雅黑" panose="020B0503020204020204" pitchFamily="34" charset="-122"/>
                        </a:rPr>
                        <a:t>支出科目</a:t>
                      </a:r>
                      <a:endParaRPr lang="zh-CN" altLang="en-US" sz="2000" b="1" dirty="0">
                        <a:solidFill>
                          <a:schemeClr val="bg1"/>
                        </a:solidFill>
                        <a:latin typeface="微软雅黑" panose="020B0503020204020204" pitchFamily="34" charset="-122"/>
                        <a:ea typeface="微软雅黑" panose="020B0503020204020204" pitchFamily="34" charset="-122"/>
                      </a:endParaRPr>
                    </a:p>
                  </a:txBody>
                  <a:tcPr marL="72000" marR="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DA2"/>
                    </a:solidFill>
                  </a:tcPr>
                </a:tc>
                <a:tc>
                  <a:txBody>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合计</a:t>
                      </a:r>
                      <a:endParaRPr lang="zh-CN" altLang="en-US" sz="2000" b="1" dirty="0">
                        <a:solidFill>
                          <a:schemeClr val="bg1"/>
                        </a:solidFill>
                        <a:latin typeface="微软雅黑" panose="020B0503020204020204" pitchFamily="34" charset="-122"/>
                        <a:ea typeface="微软雅黑" panose="020B0503020204020204" pitchFamily="34" charset="-122"/>
                      </a:endParaRPr>
                    </a:p>
                  </a:txBody>
                  <a:tcPr marL="72000" marR="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DA2"/>
                    </a:solidFill>
                  </a:tcPr>
                </a:tc>
                <a:tc>
                  <a:txBody>
                    <a:bodyPr/>
                    <a:lstStyle/>
                    <a:p>
                      <a:pPr algn="ctr"/>
                      <a:r>
                        <a:rPr lang="zh-CN" altLang="en-US" sz="2000" b="1" dirty="0">
                          <a:latin typeface="微软雅黑" panose="020B0503020204020204" pitchFamily="34" charset="-122"/>
                          <a:ea typeface="微软雅黑" panose="020B0503020204020204" pitchFamily="34" charset="-122"/>
                        </a:rPr>
                        <a:t>占比</a:t>
                      </a:r>
                      <a:endParaRPr lang="zh-CN" altLang="en-US" sz="2000" b="1" dirty="0">
                        <a:latin typeface="微软雅黑" panose="020B0503020204020204" pitchFamily="34" charset="-122"/>
                        <a:ea typeface="微软雅黑" panose="020B0503020204020204" pitchFamily="34" charset="-122"/>
                      </a:endParaRPr>
                    </a:p>
                  </a:txBody>
                  <a:tcPr marL="72000" marR="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DA2"/>
                    </a:solidFill>
                  </a:tcPr>
                </a:tc>
              </a:tr>
              <a:tr h="370840">
                <a:tc>
                  <a:txBody>
                    <a:bodyPr/>
                    <a:lstStyle/>
                    <a:p>
                      <a:pPr algn="l"/>
                      <a:r>
                        <a:rPr lang="en-US" altLang="zh-CN" sz="2000" b="0" dirty="0">
                          <a:latin typeface="微软雅黑" panose="020B0503020204020204" pitchFamily="34" charset="-122"/>
                          <a:ea typeface="微软雅黑" panose="020B0503020204020204" pitchFamily="34" charset="-122"/>
                        </a:rPr>
                        <a:t>1.</a:t>
                      </a:r>
                      <a:r>
                        <a:rPr lang="zh-CN" altLang="en-US" sz="2000" b="0" dirty="0">
                          <a:latin typeface="微软雅黑" panose="020B0503020204020204" pitchFamily="34" charset="-122"/>
                          <a:ea typeface="微软雅黑" panose="020B0503020204020204" pitchFamily="34" charset="-122"/>
                        </a:rPr>
                        <a:t>设备费</a:t>
                      </a:r>
                      <a:endParaRPr lang="zh-CN" altLang="en-US" sz="2000" b="0" dirty="0">
                        <a:latin typeface="微软雅黑" panose="020B0503020204020204" pitchFamily="34" charset="-122"/>
                        <a:ea typeface="微软雅黑" panose="020B0503020204020204" pitchFamily="34" charset="-122"/>
                      </a:endParaRPr>
                    </a:p>
                  </a:txBody>
                  <a:tcPr marL="72000" marR="72000" marT="79200" marB="7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l"/>
                      <a:r>
                        <a:rPr lang="en-US" altLang="zh-CN" sz="2000" b="0" dirty="0">
                          <a:latin typeface="微软雅黑" panose="020B0503020204020204" pitchFamily="34" charset="-122"/>
                          <a:ea typeface="微软雅黑" panose="020B0503020204020204" pitchFamily="34" charset="-122"/>
                        </a:rPr>
                        <a:t>            30.00</a:t>
                      </a:r>
                      <a:endParaRPr lang="zh-CN" altLang="en-US" sz="2000" b="0" dirty="0">
                        <a:latin typeface="微软雅黑" panose="020B0503020204020204" pitchFamily="34" charset="-122"/>
                        <a:ea typeface="微软雅黑" panose="020B0503020204020204" pitchFamily="34" charset="-122"/>
                      </a:endParaRPr>
                    </a:p>
                  </a:txBody>
                  <a:tcPr marL="72000" marR="72000" marT="79200" marB="79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l"/>
                      <a:r>
                        <a:rPr lang="en-US" altLang="zh-CN" sz="2000" b="0" dirty="0">
                          <a:latin typeface="微软雅黑" panose="020B0503020204020204" pitchFamily="34" charset="-122"/>
                          <a:ea typeface="微软雅黑" panose="020B0503020204020204" pitchFamily="34" charset="-122"/>
                        </a:rPr>
                        <a:t>           31.3%</a:t>
                      </a:r>
                      <a:endParaRPr lang="zh-CN" altLang="en-US" sz="2000" b="0" dirty="0">
                        <a:latin typeface="微软雅黑" panose="020B0503020204020204" pitchFamily="34" charset="-122"/>
                        <a:ea typeface="微软雅黑" panose="020B0503020204020204" pitchFamily="34" charset="-122"/>
                      </a:endParaRPr>
                    </a:p>
                  </a:txBody>
                  <a:tcPr marL="72000" marR="72000" marT="79200" marB="79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r>
              <a:tr h="370840">
                <a:tc>
                  <a:txBody>
                    <a:bodyPr/>
                    <a:lstStyle/>
                    <a:p>
                      <a:pPr algn="l"/>
                      <a:r>
                        <a:rPr lang="en-US" altLang="zh-CN" sz="2000" b="0" dirty="0">
                          <a:latin typeface="微软雅黑" panose="020B0503020204020204" pitchFamily="34" charset="-122"/>
                          <a:ea typeface="微软雅黑" panose="020B0503020204020204" pitchFamily="34" charset="-122"/>
                        </a:rPr>
                        <a:t>2.</a:t>
                      </a:r>
                      <a:r>
                        <a:rPr lang="zh-CN" altLang="en-US" sz="2000" b="0" dirty="0">
                          <a:latin typeface="微软雅黑" panose="020B0503020204020204" pitchFamily="34" charset="-122"/>
                          <a:ea typeface="微软雅黑" panose="020B0503020204020204" pitchFamily="34" charset="-122"/>
                        </a:rPr>
                        <a:t>材料费</a:t>
                      </a:r>
                      <a:endParaRPr lang="zh-CN" altLang="en-US" sz="2000" b="0" dirty="0">
                        <a:latin typeface="微软雅黑" panose="020B0503020204020204" pitchFamily="34" charset="-122"/>
                        <a:ea typeface="微软雅黑" panose="020B0503020204020204" pitchFamily="34" charset="-122"/>
                      </a:endParaRPr>
                    </a:p>
                  </a:txBody>
                  <a:tcPr marL="72000" marR="72000" marT="79200" marB="7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l"/>
                      <a:r>
                        <a:rPr lang="en-US" altLang="zh-CN" sz="2000" b="0" dirty="0">
                          <a:latin typeface="微软雅黑" panose="020B0503020204020204" pitchFamily="34" charset="-122"/>
                          <a:ea typeface="微软雅黑" panose="020B0503020204020204" pitchFamily="34" charset="-122"/>
                        </a:rPr>
                        <a:t>            24.70</a:t>
                      </a:r>
                      <a:endParaRPr lang="zh-CN" altLang="en-US" sz="2000" b="0" dirty="0">
                        <a:latin typeface="微软雅黑" panose="020B0503020204020204" pitchFamily="34" charset="-122"/>
                        <a:ea typeface="微软雅黑" panose="020B0503020204020204" pitchFamily="34" charset="-122"/>
                      </a:endParaRPr>
                    </a:p>
                  </a:txBody>
                  <a:tcPr marL="72000" marR="72000" marT="79200" marB="79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l"/>
                      <a:r>
                        <a:rPr lang="en-US" altLang="zh-CN" sz="2000" b="0" dirty="0">
                          <a:latin typeface="微软雅黑" panose="020B0503020204020204" pitchFamily="34" charset="-122"/>
                          <a:ea typeface="微软雅黑" panose="020B0503020204020204" pitchFamily="34" charset="-122"/>
                        </a:rPr>
                        <a:t>           25.7%</a:t>
                      </a:r>
                      <a:endParaRPr lang="zh-CN" altLang="en-US" sz="2000" b="0" dirty="0">
                        <a:latin typeface="微软雅黑" panose="020B0503020204020204" pitchFamily="34" charset="-122"/>
                        <a:ea typeface="微软雅黑" panose="020B0503020204020204" pitchFamily="34" charset="-122"/>
                      </a:endParaRPr>
                    </a:p>
                  </a:txBody>
                  <a:tcPr marL="72000" marR="72000" marT="79200" marB="79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r>
              <a:tr h="370840">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lang="en-US" altLang="zh-CN" sz="2000" b="0" dirty="0">
                          <a:latin typeface="微软雅黑" panose="020B0503020204020204" pitchFamily="34" charset="-122"/>
                          <a:ea typeface="微软雅黑" panose="020B0503020204020204" pitchFamily="34" charset="-122"/>
                        </a:rPr>
                        <a:t>3.</a:t>
                      </a:r>
                      <a:r>
                        <a:rPr lang="zh-CN" altLang="en-US" sz="2000" b="0" dirty="0">
                          <a:latin typeface="微软雅黑" panose="020B0503020204020204" pitchFamily="34" charset="-122"/>
                          <a:ea typeface="微软雅黑" panose="020B0503020204020204" pitchFamily="34" charset="-122"/>
                        </a:rPr>
                        <a:t>测试化验加工费</a:t>
                      </a:r>
                      <a:endParaRPr lang="en-US" altLang="zh-CN" sz="2000" b="0" dirty="0">
                        <a:latin typeface="微软雅黑" panose="020B0503020204020204" pitchFamily="34" charset="-122"/>
                        <a:ea typeface="微软雅黑" panose="020B0503020204020204" pitchFamily="34" charset="-122"/>
                      </a:endParaRPr>
                    </a:p>
                  </a:txBody>
                  <a:tcPr marL="72000" marR="72000" marT="79200" marB="7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l"/>
                      <a:r>
                        <a:rPr lang="en-US" altLang="zh-CN" sz="2000" b="0" dirty="0">
                          <a:latin typeface="微软雅黑" panose="020B0503020204020204" pitchFamily="34" charset="-122"/>
                          <a:ea typeface="微软雅黑" panose="020B0503020204020204" pitchFamily="34" charset="-122"/>
                        </a:rPr>
                        <a:t>            20.00</a:t>
                      </a:r>
                      <a:endParaRPr lang="zh-CN" altLang="en-US" sz="2000" b="0" dirty="0">
                        <a:latin typeface="微软雅黑" panose="020B0503020204020204" pitchFamily="34" charset="-122"/>
                        <a:ea typeface="微软雅黑" panose="020B0503020204020204" pitchFamily="34" charset="-122"/>
                      </a:endParaRPr>
                    </a:p>
                  </a:txBody>
                  <a:tcPr marL="72000" marR="72000" marT="79200" marB="79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l"/>
                      <a:r>
                        <a:rPr lang="en-US" altLang="zh-CN" sz="2000" b="0" dirty="0">
                          <a:latin typeface="微软雅黑" panose="020B0503020204020204" pitchFamily="34" charset="-122"/>
                          <a:ea typeface="微软雅黑" panose="020B0503020204020204" pitchFamily="34" charset="-122"/>
                        </a:rPr>
                        <a:t>           20.8%</a:t>
                      </a:r>
                      <a:endParaRPr lang="zh-CN" altLang="en-US" sz="2000" b="0" dirty="0">
                        <a:latin typeface="微软雅黑" panose="020B0503020204020204" pitchFamily="34" charset="-122"/>
                        <a:ea typeface="微软雅黑" panose="020B0503020204020204" pitchFamily="34" charset="-122"/>
                      </a:endParaRPr>
                    </a:p>
                  </a:txBody>
                  <a:tcPr marL="72000" marR="72000" marT="79200" marB="79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r>
              <a:tr h="370840">
                <a:tc>
                  <a:txBody>
                    <a:bodyPr/>
                    <a:lstStyle/>
                    <a:p>
                      <a:pPr algn="l"/>
                      <a:r>
                        <a:rPr lang="en-US" altLang="zh-CN" sz="2000" b="0" dirty="0">
                          <a:latin typeface="微软雅黑" panose="020B0503020204020204" pitchFamily="34" charset="-122"/>
                          <a:ea typeface="微软雅黑" panose="020B0503020204020204" pitchFamily="34" charset="-122"/>
                        </a:rPr>
                        <a:t>4.</a:t>
                      </a:r>
                      <a:r>
                        <a:rPr lang="zh-CN" altLang="en-US" sz="2000" b="0" dirty="0">
                          <a:latin typeface="微软雅黑" panose="020B0503020204020204" pitchFamily="34" charset="-122"/>
                          <a:ea typeface="微软雅黑" panose="020B0503020204020204" pitchFamily="34" charset="-122"/>
                        </a:rPr>
                        <a:t>差旅费</a:t>
                      </a:r>
                      <a:endParaRPr lang="zh-CN" altLang="en-US" sz="2000" b="0" dirty="0">
                        <a:latin typeface="微软雅黑" panose="020B0503020204020204" pitchFamily="34" charset="-122"/>
                        <a:ea typeface="微软雅黑" panose="020B0503020204020204" pitchFamily="34" charset="-122"/>
                      </a:endParaRPr>
                    </a:p>
                  </a:txBody>
                  <a:tcPr marL="72000" marR="72000" marT="79200" marB="7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l"/>
                      <a:r>
                        <a:rPr lang="en-US" altLang="zh-CN" sz="2000" b="0" dirty="0">
                          <a:latin typeface="微软雅黑" panose="020B0503020204020204" pitchFamily="34" charset="-122"/>
                          <a:ea typeface="微软雅黑" panose="020B0503020204020204" pitchFamily="34" charset="-122"/>
                        </a:rPr>
                        <a:t>              2.00</a:t>
                      </a:r>
                      <a:endParaRPr lang="zh-CN" altLang="en-US" sz="2000" b="0" dirty="0">
                        <a:latin typeface="微软雅黑" panose="020B0503020204020204" pitchFamily="34" charset="-122"/>
                        <a:ea typeface="微软雅黑" panose="020B0503020204020204" pitchFamily="34" charset="-122"/>
                      </a:endParaRPr>
                    </a:p>
                  </a:txBody>
                  <a:tcPr marL="72000" marR="72000" marT="79200" marB="79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l"/>
                      <a:r>
                        <a:rPr lang="en-US" altLang="zh-CN" sz="2000" b="0" dirty="0">
                          <a:latin typeface="微软雅黑" panose="020B0503020204020204" pitchFamily="34" charset="-122"/>
                          <a:ea typeface="微软雅黑" panose="020B0503020204020204" pitchFamily="34" charset="-122"/>
                        </a:rPr>
                        <a:t>             2.1%</a:t>
                      </a:r>
                      <a:endParaRPr lang="zh-CN" altLang="en-US" sz="2000" b="0" dirty="0">
                        <a:latin typeface="微软雅黑" panose="020B0503020204020204" pitchFamily="34" charset="-122"/>
                        <a:ea typeface="微软雅黑" panose="020B0503020204020204" pitchFamily="34" charset="-122"/>
                      </a:endParaRPr>
                    </a:p>
                  </a:txBody>
                  <a:tcPr marL="72000" marR="72000" marT="79200" marB="79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r>
              <a:tr h="463550">
                <a:tc>
                  <a:txBody>
                    <a:bodyPr/>
                    <a:lstStyle/>
                    <a:p>
                      <a:pPr algn="l"/>
                      <a:r>
                        <a:rPr lang="en-US" altLang="zh-CN" sz="2000" b="0" dirty="0">
                          <a:latin typeface="微软雅黑" panose="020B0503020204020204" pitchFamily="34" charset="-122"/>
                          <a:ea typeface="微软雅黑" panose="020B0503020204020204" pitchFamily="34" charset="-122"/>
                        </a:rPr>
                        <a:t>5.</a:t>
                      </a:r>
                      <a:r>
                        <a:rPr lang="zh-CN" altLang="en-US" sz="2000" b="0" dirty="0">
                          <a:latin typeface="微软雅黑" panose="020B0503020204020204" pitchFamily="34" charset="-122"/>
                          <a:ea typeface="微软雅黑" panose="020B0503020204020204" pitchFamily="34" charset="-122"/>
                        </a:rPr>
                        <a:t>会议费</a:t>
                      </a:r>
                      <a:endParaRPr lang="zh-CN" altLang="en-US" sz="2000" b="0" dirty="0">
                        <a:latin typeface="微软雅黑" panose="020B0503020204020204" pitchFamily="34" charset="-122"/>
                        <a:ea typeface="微软雅黑" panose="020B0503020204020204" pitchFamily="34" charset="-122"/>
                      </a:endParaRPr>
                    </a:p>
                  </a:txBody>
                  <a:tcPr marL="72000" marR="72000" marT="79200" marB="7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l"/>
                      <a:r>
                        <a:rPr lang="en-US" altLang="zh-CN" sz="2000" b="0" dirty="0">
                          <a:latin typeface="微软雅黑" panose="020B0503020204020204" pitchFamily="34" charset="-122"/>
                          <a:ea typeface="微软雅黑" panose="020B0503020204020204" pitchFamily="34" charset="-122"/>
                        </a:rPr>
                        <a:t>              0.30</a:t>
                      </a:r>
                      <a:endParaRPr lang="zh-CN" altLang="en-US" sz="2000" b="0" dirty="0">
                        <a:latin typeface="微软雅黑" panose="020B0503020204020204" pitchFamily="34" charset="-122"/>
                        <a:ea typeface="微软雅黑" panose="020B0503020204020204" pitchFamily="34" charset="-122"/>
                      </a:endParaRPr>
                    </a:p>
                  </a:txBody>
                  <a:tcPr marL="72000" marR="72000" marT="79200" marB="79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l"/>
                      <a:r>
                        <a:rPr lang="en-US" altLang="zh-CN" sz="2000" b="0" dirty="0">
                          <a:latin typeface="微软雅黑" panose="020B0503020204020204" pitchFamily="34" charset="-122"/>
                          <a:ea typeface="微软雅黑" panose="020B0503020204020204" pitchFamily="34" charset="-122"/>
                        </a:rPr>
                        <a:t>             0.3%</a:t>
                      </a:r>
                      <a:endParaRPr lang="zh-CN" altLang="en-US" sz="2000" b="0" dirty="0">
                        <a:latin typeface="微软雅黑" panose="020B0503020204020204" pitchFamily="34" charset="-122"/>
                        <a:ea typeface="微软雅黑" panose="020B0503020204020204" pitchFamily="34" charset="-122"/>
                      </a:endParaRPr>
                    </a:p>
                  </a:txBody>
                  <a:tcPr marL="72000" marR="72000" marT="79200" marB="79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r>
              <a:tr h="477520">
                <a:tc>
                  <a:txBody>
                    <a:bodyPr/>
                    <a:p>
                      <a:pPr algn="l">
                        <a:buNone/>
                      </a:pPr>
                      <a:r>
                        <a:rPr lang="en-US" altLang="zh-CN" sz="2000" b="0" dirty="0">
                          <a:latin typeface="微软雅黑" panose="020B0503020204020204" pitchFamily="34" charset="-122"/>
                          <a:ea typeface="微软雅黑" panose="020B0503020204020204" pitchFamily="34" charset="-122"/>
                        </a:rPr>
                        <a:t>6. </a:t>
                      </a:r>
                      <a:r>
                        <a:rPr lang="zh-CN" altLang="en-US" sz="2000" b="0" dirty="0">
                          <a:latin typeface="微软雅黑" panose="020B0503020204020204" pitchFamily="34" charset="-122"/>
                          <a:ea typeface="微软雅黑" panose="020B0503020204020204" pitchFamily="34" charset="-122"/>
                        </a:rPr>
                        <a:t>出版文献知识产权费</a:t>
                      </a:r>
                      <a:endParaRPr lang="zh-CN" altLang="en-US" sz="2000" b="0" dirty="0">
                        <a:latin typeface="微软雅黑" panose="020B0503020204020204" pitchFamily="34" charset="-122"/>
                        <a:ea typeface="微软雅黑" panose="020B0503020204020204" pitchFamily="34" charset="-122"/>
                      </a:endParaRPr>
                    </a:p>
                  </a:txBody>
                  <a:tcPr marL="72000" marR="72000" marT="79200" marB="7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p>
                      <a:pPr algn="l">
                        <a:buNone/>
                      </a:pPr>
                      <a:r>
                        <a:rPr lang="en-US" altLang="zh-CN" sz="2000" b="0" dirty="0">
                          <a:latin typeface="微软雅黑" panose="020B0503020204020204" pitchFamily="34" charset="-122"/>
                          <a:ea typeface="微软雅黑" panose="020B0503020204020204" pitchFamily="34" charset="-122"/>
                        </a:rPr>
                        <a:t>              4.00</a:t>
                      </a:r>
                      <a:endParaRPr lang="en-US" altLang="zh-CN" sz="2000" b="0" dirty="0">
                        <a:latin typeface="微软雅黑" panose="020B0503020204020204" pitchFamily="34" charset="-122"/>
                        <a:ea typeface="微软雅黑" panose="020B0503020204020204" pitchFamily="34" charset="-122"/>
                      </a:endParaRPr>
                    </a:p>
                  </a:txBody>
                  <a:tcPr marL="72000" marR="72000" marT="79200" marB="79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p>
                      <a:pPr algn="ctr">
                        <a:buNone/>
                      </a:pPr>
                      <a:r>
                        <a:rPr lang="en-US" altLang="zh-CN" sz="2000" b="0" dirty="0">
                          <a:latin typeface="微软雅黑" panose="020B0503020204020204" pitchFamily="34" charset="-122"/>
                          <a:ea typeface="微软雅黑" panose="020B0503020204020204" pitchFamily="34" charset="-122"/>
                        </a:rPr>
                        <a:t>    4.2%</a:t>
                      </a:r>
                      <a:endParaRPr lang="en-US" altLang="zh-CN" sz="2000" b="0" dirty="0">
                        <a:latin typeface="微软雅黑" panose="020B0503020204020204" pitchFamily="34" charset="-122"/>
                        <a:ea typeface="微软雅黑" panose="020B0503020204020204" pitchFamily="34" charset="-122"/>
                      </a:endParaRPr>
                    </a:p>
                  </a:txBody>
                  <a:tcPr marL="72000" marR="72000" marT="79200" marB="79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r>
              <a:tr h="370840">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lang="en-US" altLang="zh-CN" sz="2000" b="0" dirty="0">
                          <a:latin typeface="微软雅黑" panose="020B0503020204020204" pitchFamily="34" charset="-122"/>
                          <a:ea typeface="微软雅黑" panose="020B0503020204020204" pitchFamily="34" charset="-122"/>
                        </a:rPr>
                        <a:t>6.</a:t>
                      </a:r>
                      <a:r>
                        <a:rPr lang="zh-CN" altLang="en-US" sz="2000" b="0" dirty="0">
                          <a:latin typeface="微软雅黑" panose="020B0503020204020204" pitchFamily="34" charset="-122"/>
                          <a:ea typeface="微软雅黑" panose="020B0503020204020204" pitchFamily="34" charset="-122"/>
                        </a:rPr>
                        <a:t>劳务费</a:t>
                      </a:r>
                      <a:endParaRPr lang="en-US" altLang="zh-CN" sz="2000" b="0" dirty="0">
                        <a:latin typeface="微软雅黑" panose="020B0503020204020204" pitchFamily="34" charset="-122"/>
                        <a:ea typeface="微软雅黑" panose="020B0503020204020204" pitchFamily="34" charset="-122"/>
                      </a:endParaRPr>
                    </a:p>
                  </a:txBody>
                  <a:tcPr marL="72000" marR="72000" marT="79200" marB="7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l"/>
                      <a:r>
                        <a:rPr lang="en-US" altLang="zh-CN" sz="2000" b="0" dirty="0">
                          <a:latin typeface="微软雅黑" panose="020B0503020204020204" pitchFamily="34" charset="-122"/>
                          <a:ea typeface="微软雅黑" panose="020B0503020204020204" pitchFamily="34" charset="-122"/>
                        </a:rPr>
                        <a:t>            12.60</a:t>
                      </a:r>
                      <a:endParaRPr lang="zh-CN" altLang="en-US" sz="2000" b="0" dirty="0">
                        <a:latin typeface="微软雅黑" panose="020B0503020204020204" pitchFamily="34" charset="-122"/>
                        <a:ea typeface="微软雅黑" panose="020B0503020204020204" pitchFamily="34" charset="-122"/>
                      </a:endParaRPr>
                    </a:p>
                  </a:txBody>
                  <a:tcPr marL="72000" marR="72000" marT="79200" marB="79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l"/>
                      <a:r>
                        <a:rPr lang="en-US" altLang="zh-CN" sz="2000" b="0" dirty="0">
                          <a:latin typeface="微软雅黑" panose="020B0503020204020204" pitchFamily="34" charset="-122"/>
                          <a:ea typeface="微软雅黑" panose="020B0503020204020204" pitchFamily="34" charset="-122"/>
                        </a:rPr>
                        <a:t>           13.1%</a:t>
                      </a:r>
                      <a:endParaRPr lang="zh-CN" altLang="en-US" sz="2000" b="0" dirty="0">
                        <a:latin typeface="微软雅黑" panose="020B0503020204020204" pitchFamily="34" charset="-122"/>
                        <a:ea typeface="微软雅黑" panose="020B0503020204020204" pitchFamily="34" charset="-122"/>
                      </a:endParaRPr>
                    </a:p>
                  </a:txBody>
                  <a:tcPr marL="72000" marR="72000" marT="79200" marB="79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r>
              <a:tr h="370840">
                <a:tc>
                  <a:txBody>
                    <a:bodyPr/>
                    <a:lstStyle/>
                    <a:p>
                      <a:pPr algn="l"/>
                      <a:r>
                        <a:rPr lang="en-US" altLang="zh-CN" sz="2000" b="0" dirty="0">
                          <a:latin typeface="微软雅黑" panose="020B0503020204020204" pitchFamily="34" charset="-122"/>
                          <a:ea typeface="微软雅黑" panose="020B0503020204020204" pitchFamily="34" charset="-122"/>
                        </a:rPr>
                        <a:t>7.</a:t>
                      </a:r>
                      <a:r>
                        <a:rPr lang="zh-CN" altLang="en-US" sz="2000" b="0" dirty="0">
                          <a:latin typeface="微软雅黑" panose="020B0503020204020204" pitchFamily="34" charset="-122"/>
                          <a:ea typeface="微软雅黑" panose="020B0503020204020204" pitchFamily="34" charset="-122"/>
                        </a:rPr>
                        <a:t>专家咨询费</a:t>
                      </a:r>
                      <a:endParaRPr lang="zh-CN" altLang="en-US" sz="2000" b="0" dirty="0">
                        <a:latin typeface="微软雅黑" panose="020B0503020204020204" pitchFamily="34" charset="-122"/>
                        <a:ea typeface="微软雅黑" panose="020B0503020204020204" pitchFamily="34" charset="-122"/>
                      </a:endParaRPr>
                    </a:p>
                  </a:txBody>
                  <a:tcPr marL="72000" marR="72000" marT="79200" marB="7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l"/>
                      <a:r>
                        <a:rPr lang="en-US" altLang="zh-CN" sz="2000" b="0" dirty="0">
                          <a:latin typeface="微软雅黑" panose="020B0503020204020204" pitchFamily="34" charset="-122"/>
                          <a:ea typeface="微软雅黑" panose="020B0503020204020204" pitchFamily="34" charset="-122"/>
                        </a:rPr>
                        <a:t>              2.40</a:t>
                      </a:r>
                      <a:endParaRPr lang="zh-CN" altLang="en-US" sz="2000" b="0" dirty="0">
                        <a:latin typeface="微软雅黑" panose="020B0503020204020204" pitchFamily="34" charset="-122"/>
                        <a:ea typeface="微软雅黑" panose="020B0503020204020204" pitchFamily="34" charset="-122"/>
                      </a:endParaRPr>
                    </a:p>
                  </a:txBody>
                  <a:tcPr marL="72000" marR="72000" marT="79200" marB="79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l"/>
                      <a:r>
                        <a:rPr lang="en-US" altLang="zh-CN" sz="2000" b="0" dirty="0">
                          <a:latin typeface="微软雅黑" panose="020B0503020204020204" pitchFamily="34" charset="-122"/>
                          <a:ea typeface="微软雅黑" panose="020B0503020204020204" pitchFamily="34" charset="-122"/>
                        </a:rPr>
                        <a:t>             2.5%</a:t>
                      </a:r>
                      <a:endParaRPr lang="zh-CN" altLang="en-US" sz="2000" b="0" dirty="0">
                        <a:latin typeface="微软雅黑" panose="020B0503020204020204" pitchFamily="34" charset="-122"/>
                        <a:ea typeface="微软雅黑" panose="020B0503020204020204" pitchFamily="34" charset="-122"/>
                      </a:endParaRPr>
                    </a:p>
                  </a:txBody>
                  <a:tcPr marL="72000" marR="72000" marT="79200" marB="79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r>
            </a:tbl>
          </a:graphicData>
        </a:graphic>
      </p:graphicFrame>
      <p:sp>
        <p:nvSpPr>
          <p:cNvPr id="8" name="文本框 7"/>
          <p:cNvSpPr txBox="1"/>
          <p:nvPr/>
        </p:nvSpPr>
        <p:spPr bwMode="auto">
          <a:xfrm>
            <a:off x="8962911" y="589642"/>
            <a:ext cx="1428750" cy="510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lnSpc>
                <a:spcPct val="200000"/>
              </a:lnSpc>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单位：万元</a:t>
            </a:r>
            <a:endParaRPr lang="zh-CN" altLang="en-US" sz="16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圆角 3"/>
          <p:cNvSpPr/>
          <p:nvPr/>
        </p:nvSpPr>
        <p:spPr>
          <a:xfrm>
            <a:off x="464820" y="1032510"/>
            <a:ext cx="5819140" cy="5336540"/>
          </a:xfrm>
          <a:prstGeom prst="roundRect">
            <a:avLst>
              <a:gd name="adj" fmla="val 8103"/>
            </a:avLst>
          </a:prstGeom>
          <a:solidFill>
            <a:srgbClr val="B9E1FF">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pitchFamily="34" charset="-122"/>
              <a:ea typeface="微软雅黑" panose="020B0503020204020204" pitchFamily="34" charset="-122"/>
            </a:endParaRPr>
          </a:p>
        </p:txBody>
      </p:sp>
      <p:sp>
        <p:nvSpPr>
          <p:cNvPr id="7" name="矩形 16"/>
          <p:cNvSpPr/>
          <p:nvPr/>
        </p:nvSpPr>
        <p:spPr>
          <a:xfrm>
            <a:off x="1014999" y="247723"/>
            <a:ext cx="3597342" cy="583565"/>
          </a:xfrm>
          <a:prstGeom prst="rect">
            <a:avLst/>
          </a:prstGeom>
          <a:noFill/>
          <a:ln w="9525">
            <a:noFill/>
          </a:ln>
        </p:spPr>
        <p:txBody>
          <a:bodyPr wrap="square">
            <a:spAutoFit/>
          </a:bodyPr>
          <a:lstStyle/>
          <a:p>
            <a:pPr eaLnBrk="1" hangingPunct="1"/>
            <a:r>
              <a:rPr lang="zh-CN" altLang="en-US" sz="3200" b="1" dirty="0">
                <a:latin typeface="微软雅黑" panose="020B0503020204020204" pitchFamily="34" charset="-122"/>
                <a:ea typeface="微软雅黑" panose="020B0503020204020204" pitchFamily="34" charset="-122"/>
              </a:rPr>
              <a:t>应用展望</a:t>
            </a:r>
            <a:endParaRPr lang="zh-CN" altLang="en-US" sz="3200" b="1" dirty="0">
              <a:latin typeface="微软雅黑" panose="020B0503020204020204" pitchFamily="34" charset="-122"/>
              <a:ea typeface="微软雅黑" panose="020B0503020204020204" pitchFamily="34" charset="-122"/>
            </a:endParaRPr>
          </a:p>
        </p:txBody>
      </p:sp>
      <p:sp>
        <p:nvSpPr>
          <p:cNvPr id="8" name="TextBox 7"/>
          <p:cNvSpPr txBox="1"/>
          <p:nvPr/>
        </p:nvSpPr>
        <p:spPr bwMode="auto">
          <a:xfrm>
            <a:off x="2366199" y="5566222"/>
            <a:ext cx="201168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fontAlgn="auto">
              <a:lnSpc>
                <a:spcPct val="150000"/>
              </a:lnSpc>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危险气体检测</a:t>
            </a:r>
            <a:endParaRPr lang="zh-CN" altLang="en-US"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05" name="图片 104"/>
          <p:cNvPicPr/>
          <p:nvPr/>
        </p:nvPicPr>
        <p:blipFill>
          <a:blip r:embed="rId1"/>
          <a:stretch>
            <a:fillRect/>
          </a:stretch>
        </p:blipFill>
        <p:spPr>
          <a:xfrm>
            <a:off x="9277985" y="3914775"/>
            <a:ext cx="2514600" cy="1760855"/>
          </a:xfrm>
          <a:prstGeom prst="rect">
            <a:avLst/>
          </a:prstGeom>
          <a:noFill/>
          <a:ln w="9525">
            <a:noFill/>
          </a:ln>
        </p:spPr>
      </p:pic>
      <p:pic>
        <p:nvPicPr>
          <p:cNvPr id="106" name="图片 105"/>
          <p:cNvPicPr/>
          <p:nvPr/>
        </p:nvPicPr>
        <p:blipFill>
          <a:blip r:embed="rId2"/>
          <a:srcRect b="16213"/>
          <a:stretch>
            <a:fillRect/>
          </a:stretch>
        </p:blipFill>
        <p:spPr>
          <a:xfrm>
            <a:off x="9277985" y="1363345"/>
            <a:ext cx="2514600" cy="1928495"/>
          </a:xfrm>
          <a:prstGeom prst="rect">
            <a:avLst/>
          </a:prstGeom>
          <a:noFill/>
          <a:ln w="9525">
            <a:noFill/>
          </a:ln>
        </p:spPr>
      </p:pic>
      <p:pic>
        <p:nvPicPr>
          <p:cNvPr id="107" name="图片 106"/>
          <p:cNvPicPr/>
          <p:nvPr/>
        </p:nvPicPr>
        <p:blipFill>
          <a:blip r:embed="rId3"/>
          <a:srcRect t="34429" r="14362"/>
          <a:stretch>
            <a:fillRect/>
          </a:stretch>
        </p:blipFill>
        <p:spPr>
          <a:xfrm>
            <a:off x="6534785" y="1363345"/>
            <a:ext cx="2545715" cy="1928495"/>
          </a:xfrm>
          <a:prstGeom prst="rect">
            <a:avLst/>
          </a:prstGeom>
          <a:noFill/>
          <a:ln w="9525">
            <a:noFill/>
          </a:ln>
        </p:spPr>
      </p:pic>
      <p:pic>
        <p:nvPicPr>
          <p:cNvPr id="108" name="图片 107"/>
          <p:cNvPicPr/>
          <p:nvPr/>
        </p:nvPicPr>
        <p:blipFill>
          <a:blip r:embed="rId4"/>
          <a:stretch>
            <a:fillRect/>
          </a:stretch>
        </p:blipFill>
        <p:spPr>
          <a:xfrm>
            <a:off x="715645" y="3730625"/>
            <a:ext cx="2628900" cy="1960245"/>
          </a:xfrm>
          <a:prstGeom prst="rect">
            <a:avLst/>
          </a:prstGeom>
          <a:noFill/>
          <a:ln w="9525">
            <a:noFill/>
          </a:ln>
        </p:spPr>
      </p:pic>
      <p:pic>
        <p:nvPicPr>
          <p:cNvPr id="10" name="图片 9"/>
          <p:cNvPicPr>
            <a:picLocks noChangeAspect="1"/>
          </p:cNvPicPr>
          <p:nvPr/>
        </p:nvPicPr>
        <p:blipFill>
          <a:blip r:embed="rId5"/>
          <a:stretch>
            <a:fillRect/>
          </a:stretch>
        </p:blipFill>
        <p:spPr>
          <a:xfrm rot="16200000">
            <a:off x="3777615" y="3369945"/>
            <a:ext cx="1945005" cy="2666365"/>
          </a:xfrm>
          <a:prstGeom prst="rect">
            <a:avLst/>
          </a:prstGeom>
        </p:spPr>
      </p:pic>
      <p:pic>
        <p:nvPicPr>
          <p:cNvPr id="110" name="图片 109"/>
          <p:cNvPicPr/>
          <p:nvPr/>
        </p:nvPicPr>
        <p:blipFill>
          <a:blip r:embed="rId6"/>
          <a:srcRect t="14167" b="9000"/>
          <a:stretch>
            <a:fillRect/>
          </a:stretch>
        </p:blipFill>
        <p:spPr>
          <a:xfrm>
            <a:off x="685165" y="1263015"/>
            <a:ext cx="2689860" cy="2148840"/>
          </a:xfrm>
          <a:prstGeom prst="rect">
            <a:avLst/>
          </a:prstGeom>
          <a:noFill/>
          <a:ln w="9525">
            <a:noFill/>
          </a:ln>
        </p:spPr>
      </p:pic>
      <p:pic>
        <p:nvPicPr>
          <p:cNvPr id="11" name="图片 10"/>
          <p:cNvPicPr>
            <a:picLocks noChangeAspect="1"/>
          </p:cNvPicPr>
          <p:nvPr/>
        </p:nvPicPr>
        <p:blipFill>
          <a:blip r:embed="rId7"/>
          <a:srcRect t="28490" r="15746" b="42188"/>
          <a:stretch>
            <a:fillRect/>
          </a:stretch>
        </p:blipFill>
        <p:spPr>
          <a:xfrm>
            <a:off x="3416935" y="1298575"/>
            <a:ext cx="2667635" cy="2112645"/>
          </a:xfrm>
          <a:prstGeom prst="rect">
            <a:avLst/>
          </a:prstGeom>
        </p:spPr>
      </p:pic>
      <p:sp>
        <p:nvSpPr>
          <p:cNvPr id="13" name="TextBox 7"/>
          <p:cNvSpPr txBox="1"/>
          <p:nvPr/>
        </p:nvSpPr>
        <p:spPr bwMode="auto">
          <a:xfrm>
            <a:off x="6550849" y="3207197"/>
            <a:ext cx="262128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p>
            <a:pPr fontAlgn="auto">
              <a:lnSpc>
                <a:spcPct val="150000"/>
              </a:lnSpc>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毒品及爆炸品检测</a:t>
            </a:r>
            <a:endParaRPr lang="zh-CN" altLang="en-US"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TextBox 7"/>
          <p:cNvSpPr txBox="1"/>
          <p:nvPr/>
        </p:nvSpPr>
        <p:spPr bwMode="auto">
          <a:xfrm>
            <a:off x="9834434" y="3207197"/>
            <a:ext cx="140208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p>
            <a:pPr fontAlgn="auto">
              <a:lnSpc>
                <a:spcPct val="150000"/>
              </a:lnSpc>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食品检测</a:t>
            </a:r>
            <a:endParaRPr lang="zh-CN" altLang="en-US"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TextBox 7"/>
          <p:cNvSpPr txBox="1"/>
          <p:nvPr/>
        </p:nvSpPr>
        <p:spPr bwMode="auto">
          <a:xfrm>
            <a:off x="9618534" y="5566222"/>
            <a:ext cx="201168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p>
            <a:pPr fontAlgn="auto">
              <a:lnSpc>
                <a:spcPct val="150000"/>
              </a:lnSpc>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生物医药检测</a:t>
            </a:r>
            <a:endParaRPr lang="zh-CN" altLang="en-US"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11" name="图片 110"/>
          <p:cNvPicPr/>
          <p:nvPr/>
        </p:nvPicPr>
        <p:blipFill>
          <a:blip r:embed="rId8"/>
          <a:stretch>
            <a:fillRect/>
          </a:stretch>
        </p:blipFill>
        <p:spPr>
          <a:xfrm>
            <a:off x="6617335" y="3914775"/>
            <a:ext cx="2554605" cy="1760855"/>
          </a:xfrm>
          <a:prstGeom prst="rect">
            <a:avLst/>
          </a:prstGeom>
          <a:noFill/>
          <a:ln w="9525">
            <a:noFill/>
          </a:ln>
        </p:spPr>
      </p:pic>
      <p:sp>
        <p:nvSpPr>
          <p:cNvPr id="16" name="TextBox 7"/>
          <p:cNvSpPr txBox="1"/>
          <p:nvPr/>
        </p:nvSpPr>
        <p:spPr bwMode="auto">
          <a:xfrm>
            <a:off x="6945819" y="5566222"/>
            <a:ext cx="201168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p>
            <a:pPr fontAlgn="auto">
              <a:lnSpc>
                <a:spcPct val="150000"/>
              </a:lnSpc>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农药环境检测</a:t>
            </a:r>
            <a:endParaRPr lang="zh-CN" altLang="en-US"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nim.ac.cn/sites/www.nim.ac.cn/files/images/Introduction/image004_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56039"/>
            <a:ext cx="12192000" cy="6855884"/>
          </a:xfrm>
          <a:prstGeom prst="rect">
            <a:avLst/>
          </a:prstGeom>
          <a:noFill/>
          <a:extLst>
            <a:ext uri="{909E8E84-426E-40DD-AFC4-6F175D3DCCD1}">
              <a14:hiddenFill xmlns:a14="http://schemas.microsoft.com/office/drawing/2010/main">
                <a:solidFill>
                  <a:srgbClr val="FFFFFF"/>
                </a:solidFill>
              </a14:hiddenFill>
            </a:ext>
          </a:extLst>
        </p:spPr>
      </p:pic>
      <p:sp>
        <p:nvSpPr>
          <p:cNvPr id="14338" name="标题 6"/>
          <p:cNvSpPr>
            <a:spLocks noGrp="1"/>
          </p:cNvSpPr>
          <p:nvPr>
            <p:ph type="ctrTitle"/>
          </p:nvPr>
        </p:nvSpPr>
        <p:spPr>
          <a:xfrm>
            <a:off x="2101379" y="970405"/>
            <a:ext cx="8353425" cy="2106613"/>
          </a:xfrm>
        </p:spPr>
        <p:txBody>
          <a:bodyPr/>
          <a:lstStyle/>
          <a:p>
            <a:pPr algn="ctr" eaLnBrk="1" hangingPunct="1">
              <a:lnSpc>
                <a:spcPct val="150000"/>
              </a:lnSpc>
            </a:pPr>
            <a:r>
              <a:rPr lang="zh-CN" altLang="en-US" sz="6000" dirty="0"/>
              <a:t>谢   谢！</a:t>
            </a:r>
            <a:endParaRPr lang="zh-CN" altLang="en-US" sz="6000" dirty="0"/>
          </a:p>
        </p:txBody>
      </p:sp>
      <p:pic>
        <p:nvPicPr>
          <p:cNvPr id="14340" name="Picture 7" descr="标准横向组合标志"/>
          <p:cNvPicPr>
            <a:picLocks noChangeAspect="1" noChangeArrowheads="1"/>
          </p:cNvPicPr>
          <p:nvPr/>
        </p:nvPicPr>
        <p:blipFill>
          <a:blip r:embed="rId2">
            <a:extLst>
              <a:ext uri="{28A0092B-C50C-407E-A947-70E740481C1C}">
                <a14:useLocalDpi xmlns:a14="http://schemas.microsoft.com/office/drawing/2010/main" val="0"/>
              </a:ext>
            </a:extLst>
          </a:blip>
          <a:srcRect l="4489" t="38991" r="5733" b="42090"/>
          <a:stretch>
            <a:fillRect/>
          </a:stretch>
        </p:blipFill>
        <p:spPr bwMode="auto">
          <a:xfrm>
            <a:off x="8040217" y="6381328"/>
            <a:ext cx="2414587"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6"/>
          <p:cNvSpPr/>
          <p:nvPr/>
        </p:nvSpPr>
        <p:spPr>
          <a:xfrm>
            <a:off x="1021715" y="201930"/>
            <a:ext cx="7025640" cy="583565"/>
          </a:xfrm>
          <a:prstGeom prst="rect">
            <a:avLst/>
          </a:prstGeom>
          <a:noFill/>
          <a:ln w="9525">
            <a:noFill/>
          </a:ln>
        </p:spPr>
        <p:txBody>
          <a:bodyPr wrap="square">
            <a:spAutoFit/>
          </a:bodyPr>
          <a:lstStyle/>
          <a:p>
            <a:r>
              <a:rPr lang="zh-CN" altLang="en-US" sz="3200" b="1" dirty="0">
                <a:latin typeface="微软雅黑" panose="020B0503020204020204" pitchFamily="34" charset="-122"/>
                <a:ea typeface="微软雅黑" panose="020B0503020204020204" pitchFamily="34" charset="-122"/>
              </a:rPr>
              <a:t>我国亟需建立近红外油品快检能力</a:t>
            </a:r>
            <a:endParaRPr lang="zh-CN" altLang="en-US" sz="32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1377950" y="997585"/>
            <a:ext cx="10698480" cy="4523105"/>
          </a:xfrm>
          <a:prstGeom prst="rect">
            <a:avLst/>
          </a:prstGeom>
          <a:noFill/>
          <a:ln>
            <a:noFill/>
          </a:ln>
        </p:spPr>
        <p:txBody>
          <a:bodyPr wrap="none">
            <a:spAutoFit/>
          </a:bodyPr>
          <a:lstStyle/>
          <a:p>
            <a:pPr algn="l" eaLnBrk="1" hangingPunct="1">
              <a:lnSpc>
                <a:spcPct val="200000"/>
              </a:lnSpc>
            </a:pPr>
            <a:r>
              <a:rPr lang="zh-CN" altLang="en-US" sz="18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国内汽柴油生产企业为防止产品被掺杂掺假、</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以次充好、</a:t>
            </a:r>
            <a:r>
              <a:rPr lang="zh-CN" altLang="en-US" sz="18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以假充真，迫切希望能够建立现场快速油品检测</a:t>
            </a:r>
            <a:endParaRPr lang="zh-CN" altLang="en-US" sz="18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l" eaLnBrk="1" hangingPunct="1">
              <a:lnSpc>
                <a:spcPct val="200000"/>
              </a:lnSpc>
            </a:pPr>
            <a:r>
              <a:rPr lang="zh-CN" altLang="en-US" sz="18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手段，监控油罐车和加油站，实现全链条、全批次监控。</a:t>
            </a:r>
            <a:endParaRPr lang="zh-CN" altLang="en-US" sz="18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l" eaLnBrk="1" hangingPunct="1">
              <a:lnSpc>
                <a:spcPct val="200000"/>
              </a:lnSpc>
            </a:pPr>
            <a:r>
              <a:rPr lang="zh-CN" altLang="en-US" sz="18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中国中化集团</a:t>
            </a:r>
            <a:r>
              <a:rPr lang="en-US" altLang="zh-CN" sz="18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8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已开展中国计量院开展油品参数定量分析模型合作研究基础</a:t>
            </a:r>
            <a:r>
              <a:rPr lang="zh-CN" altLang="en-US" sz="1800" b="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（金额）</a:t>
            </a:r>
            <a:endParaRPr lang="zh-CN" altLang="en-US" sz="18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l" eaLnBrk="1" hangingPunct="1">
              <a:lnSpc>
                <a:spcPct val="200000"/>
              </a:lnSpc>
            </a:pPr>
            <a:r>
              <a:rPr lang="en-US" altLang="zh-CN" sz="18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8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希望开展近红外油品傅里叶快检装置和校准标准物质的研制</a:t>
            </a:r>
            <a:r>
              <a:rPr lang="en-US" altLang="zh-CN" sz="1800" b="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800" b="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意向</a:t>
            </a:r>
            <a:r>
              <a:rPr lang="en-US" altLang="zh-CN" sz="1800" b="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8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8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l" eaLnBrk="1" hangingPunct="1">
              <a:lnSpc>
                <a:spcPct val="200000"/>
              </a:lnSpc>
            </a:pPr>
            <a:r>
              <a:rPr lang="zh-CN" altLang="en-US" sz="18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海军和空军受国外禁运，要求采购</a:t>
            </a:r>
            <a:r>
              <a:rPr lang="en-US" altLang="zh-CN" sz="18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100</a:t>
            </a:r>
            <a:r>
              <a:rPr lang="zh-CN" altLang="en-US" sz="18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套以上近红外傅里叶快检装置检测航空油料计划</a:t>
            </a:r>
            <a:endParaRPr lang="zh-CN" altLang="en-US" sz="18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l" eaLnBrk="1" hangingPunct="1">
              <a:lnSpc>
                <a:spcPct val="200000"/>
              </a:lnSpc>
            </a:pPr>
            <a:r>
              <a:rPr lang="en-US" altLang="zh-CN" sz="18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8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相关单位寻求与中国计量院开展联合研发。</a:t>
            </a:r>
            <a:endParaRPr lang="zh-CN" altLang="en-US" sz="18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l" eaLnBrk="1" hangingPunct="1">
              <a:lnSpc>
                <a:spcPct val="200000"/>
              </a:lnSpc>
            </a:pPr>
            <a:r>
              <a:rPr lang="zh-CN" altLang="en-US" sz="18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傅里叶近红外油品快检技术，可以与正在申请的智慧计量相结合，逐步建立起覆盖全国的远程成品油</a:t>
            </a:r>
            <a:endParaRPr lang="zh-CN" altLang="en-US" sz="18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l" eaLnBrk="1" hangingPunct="1">
              <a:lnSpc>
                <a:spcPct val="200000"/>
              </a:lnSpc>
            </a:pPr>
            <a:r>
              <a:rPr lang="zh-CN" altLang="en-US" sz="18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质量监控体系，实现远程计量和溯源。</a:t>
            </a:r>
            <a:endParaRPr lang="zh-CN" altLang="en-US" sz="18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圆角 3"/>
          <p:cNvSpPr/>
          <p:nvPr/>
        </p:nvSpPr>
        <p:spPr>
          <a:xfrm>
            <a:off x="6960235" y="6144260"/>
            <a:ext cx="1624330" cy="393700"/>
          </a:xfrm>
          <a:prstGeom prst="roundRect">
            <a:avLst/>
          </a:prstGeom>
          <a:solidFill>
            <a:srgbClr val="B9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24" name="矩形: 圆角 3"/>
          <p:cNvSpPr/>
          <p:nvPr/>
        </p:nvSpPr>
        <p:spPr>
          <a:xfrm>
            <a:off x="911860" y="6134100"/>
            <a:ext cx="1624330" cy="393700"/>
          </a:xfrm>
          <a:prstGeom prst="roundRect">
            <a:avLst/>
          </a:prstGeom>
          <a:solidFill>
            <a:srgbClr val="B9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23" name="矩形: 圆角 3"/>
          <p:cNvSpPr/>
          <p:nvPr/>
        </p:nvSpPr>
        <p:spPr>
          <a:xfrm>
            <a:off x="7000875" y="3742055"/>
            <a:ext cx="1624330" cy="393700"/>
          </a:xfrm>
          <a:prstGeom prst="roundRect">
            <a:avLst/>
          </a:prstGeom>
          <a:solidFill>
            <a:srgbClr val="B9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37" name="矩形: 圆角 3"/>
          <p:cNvSpPr/>
          <p:nvPr/>
        </p:nvSpPr>
        <p:spPr>
          <a:xfrm>
            <a:off x="940435" y="3831590"/>
            <a:ext cx="1624330" cy="393700"/>
          </a:xfrm>
          <a:prstGeom prst="roundRect">
            <a:avLst/>
          </a:prstGeom>
          <a:solidFill>
            <a:srgbClr val="B9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18" name="矩形: 圆角 3"/>
          <p:cNvSpPr/>
          <p:nvPr/>
        </p:nvSpPr>
        <p:spPr>
          <a:xfrm>
            <a:off x="870585" y="893445"/>
            <a:ext cx="10280015" cy="1100455"/>
          </a:xfrm>
          <a:prstGeom prst="roundRect">
            <a:avLst/>
          </a:prstGeom>
          <a:solidFill>
            <a:srgbClr val="BCFCE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文本框 2"/>
          <p:cNvSpPr txBox="1"/>
          <p:nvPr/>
        </p:nvSpPr>
        <p:spPr>
          <a:xfrm>
            <a:off x="1052830" y="782955"/>
            <a:ext cx="9936480" cy="1198880"/>
          </a:xfrm>
          <a:prstGeom prst="rect">
            <a:avLst/>
          </a:prstGeom>
          <a:noFill/>
          <a:ln>
            <a:noFill/>
          </a:ln>
        </p:spPr>
        <p:txBody>
          <a:bodyPr wrap="none">
            <a:spAutoFit/>
          </a:bodyPr>
          <a:lstStyle/>
          <a:p>
            <a:pPr fontAlgn="auto">
              <a:lnSpc>
                <a:spcPct val="150000"/>
              </a:lnSpc>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我国是全球第二大炼油国，2021年消耗量3.41亿吨。</a:t>
            </a:r>
            <a:endParaRPr lang="zh-CN" altLang="en-US" sz="2400" b="1" dirty="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由于缺少现场快速检测手段，巨额利润下，各地劣质”黑油”屡禁不绝</a:t>
            </a:r>
            <a:r>
              <a:rPr lang="zh-CN" altLang="en-US" sz="2400" b="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400" b="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矩形 16"/>
          <p:cNvSpPr/>
          <p:nvPr/>
        </p:nvSpPr>
        <p:spPr>
          <a:xfrm>
            <a:off x="1010285" y="225425"/>
            <a:ext cx="4589780" cy="583565"/>
          </a:xfrm>
          <a:prstGeom prst="rect">
            <a:avLst/>
          </a:prstGeom>
          <a:noFill/>
          <a:ln w="9525">
            <a:noFill/>
          </a:ln>
        </p:spPr>
        <p:txBody>
          <a:bodyPr wrap="square">
            <a:spAutoFit/>
          </a:bodyPr>
          <a:lstStyle/>
          <a:p>
            <a:r>
              <a:rPr lang="zh-CN" altLang="en-US" sz="3200" b="1" dirty="0">
                <a:latin typeface="微软雅黑" panose="020B0503020204020204" pitchFamily="34" charset="-122"/>
                <a:ea typeface="微软雅黑" panose="020B0503020204020204" pitchFamily="34" charset="-122"/>
              </a:rPr>
              <a:t>劣质</a:t>
            </a:r>
            <a:r>
              <a:rPr lang="en-US" altLang="zh-CN" sz="3200" b="1" dirty="0">
                <a:latin typeface="微软雅黑" panose="020B0503020204020204" pitchFamily="34" charset="-122"/>
                <a:ea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rPr>
              <a:t>黑油</a:t>
            </a:r>
            <a:r>
              <a:rPr lang="en-US" altLang="zh-CN" sz="3200" b="1" dirty="0">
                <a:latin typeface="微软雅黑" panose="020B0503020204020204" pitchFamily="34" charset="-122"/>
                <a:ea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rPr>
              <a:t>危害严重</a:t>
            </a:r>
            <a:endParaRPr lang="zh-CN" altLang="en-US" sz="3200" b="1" dirty="0">
              <a:latin typeface="微软雅黑" panose="020B0503020204020204" pitchFamily="34" charset="-122"/>
              <a:ea typeface="微软雅黑" panose="020B0503020204020204" pitchFamily="34" charset="-122"/>
            </a:endParaRPr>
          </a:p>
        </p:txBody>
      </p:sp>
      <p:pic>
        <p:nvPicPr>
          <p:cNvPr id="100" name="图片 99"/>
          <p:cNvPicPr/>
          <p:nvPr/>
        </p:nvPicPr>
        <p:blipFill>
          <a:blip r:embed="rId1"/>
          <a:srcRect l="33119" b="16367"/>
          <a:stretch>
            <a:fillRect/>
          </a:stretch>
        </p:blipFill>
        <p:spPr>
          <a:xfrm>
            <a:off x="693420" y="2058035"/>
            <a:ext cx="2329815" cy="1740535"/>
          </a:xfrm>
          <a:prstGeom prst="rect">
            <a:avLst/>
          </a:prstGeom>
          <a:noFill/>
          <a:ln w="9525">
            <a:noFill/>
          </a:ln>
        </p:spPr>
      </p:pic>
      <p:sp>
        <p:nvSpPr>
          <p:cNvPr id="9" name="文本框 8"/>
          <p:cNvSpPr txBox="1"/>
          <p:nvPr/>
        </p:nvSpPr>
        <p:spPr>
          <a:xfrm>
            <a:off x="3023235" y="2176780"/>
            <a:ext cx="3342005" cy="1198880"/>
          </a:xfrm>
          <a:prstGeom prst="rect">
            <a:avLst/>
          </a:prstGeom>
          <a:noFill/>
          <a:ln>
            <a:noFill/>
          </a:ln>
        </p:spPr>
        <p:txBody>
          <a:bodyPr wrap="square">
            <a:spAutoFit/>
          </a:bodyPr>
          <a:lstStyle/>
          <a:p>
            <a:pPr fontAlgn="auto">
              <a:lnSpc>
                <a:spcPct val="150000"/>
              </a:lnSpc>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苯类</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一级致癌物</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含量超</a:t>
            </a: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rPr>
              <a:t>80</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倍，具有强致癌效应</a:t>
            </a:r>
            <a:endParaRPr lang="en-US" altLang="zh-CN" sz="2400" b="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1" name="图片 100"/>
          <p:cNvPicPr/>
          <p:nvPr/>
        </p:nvPicPr>
        <p:blipFill>
          <a:blip r:embed="rId2"/>
          <a:stretch>
            <a:fillRect/>
          </a:stretch>
        </p:blipFill>
        <p:spPr>
          <a:xfrm>
            <a:off x="6503035" y="1991360"/>
            <a:ext cx="2499360" cy="1741805"/>
          </a:xfrm>
          <a:prstGeom prst="rect">
            <a:avLst/>
          </a:prstGeom>
          <a:noFill/>
          <a:ln w="9525">
            <a:noFill/>
          </a:ln>
        </p:spPr>
      </p:pic>
      <p:sp>
        <p:nvSpPr>
          <p:cNvPr id="10" name="文本框 9"/>
          <p:cNvSpPr txBox="1"/>
          <p:nvPr/>
        </p:nvSpPr>
        <p:spPr>
          <a:xfrm>
            <a:off x="8957310" y="2176780"/>
            <a:ext cx="3577590" cy="1198880"/>
          </a:xfrm>
          <a:prstGeom prst="rect">
            <a:avLst/>
          </a:prstGeom>
          <a:noFill/>
          <a:ln>
            <a:noFill/>
          </a:ln>
        </p:spPr>
        <p:txBody>
          <a:bodyPr wrap="none">
            <a:spAutoFit/>
          </a:bodyPr>
          <a:lstStyle/>
          <a:p>
            <a:pPr fontAlgn="auto">
              <a:lnSpc>
                <a:spcPct val="150000"/>
              </a:lnSpc>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硫含量超标</a:t>
            </a:r>
            <a:r>
              <a:rPr lang="en-US" altLang="zh-CN"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100-500</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倍，</a:t>
            </a:r>
            <a:endParaRPr lang="zh-CN" altLang="en-US" sz="2400" b="1" dirty="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最高超标</a:t>
            </a: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rPr>
              <a:t>590</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倍</a:t>
            </a:r>
            <a:endParaRPr lang="en-US" altLang="zh-CN" sz="2400" b="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2" name="图片 101"/>
          <p:cNvPicPr/>
          <p:nvPr/>
        </p:nvPicPr>
        <p:blipFill>
          <a:blip r:embed="rId3"/>
          <a:stretch>
            <a:fillRect/>
          </a:stretch>
        </p:blipFill>
        <p:spPr>
          <a:xfrm>
            <a:off x="692785" y="4296410"/>
            <a:ext cx="2329815" cy="1771015"/>
          </a:xfrm>
          <a:prstGeom prst="rect">
            <a:avLst/>
          </a:prstGeom>
          <a:noFill/>
          <a:ln w="9525">
            <a:noFill/>
          </a:ln>
        </p:spPr>
      </p:pic>
      <p:sp>
        <p:nvSpPr>
          <p:cNvPr id="11" name="文本框 10"/>
          <p:cNvSpPr txBox="1"/>
          <p:nvPr/>
        </p:nvSpPr>
        <p:spPr>
          <a:xfrm>
            <a:off x="2953385" y="4055110"/>
            <a:ext cx="3552825" cy="2306955"/>
          </a:xfrm>
          <a:prstGeom prst="rect">
            <a:avLst/>
          </a:prstGeom>
          <a:noFill/>
          <a:ln>
            <a:noFill/>
          </a:ln>
        </p:spPr>
        <p:txBody>
          <a:bodyPr wrap="none">
            <a:spAutoFit/>
          </a:bodyPr>
          <a:lstStyle/>
          <a:p>
            <a:pPr fontAlgn="auto">
              <a:lnSpc>
                <a:spcPct val="150000"/>
              </a:lnSpc>
            </a:pPr>
            <a:r>
              <a:rPr lang="en-US" sz="2400" b="1" dirty="0">
                <a:latin typeface="微软雅黑" panose="020B0503020204020204" pitchFamily="34" charset="-122"/>
                <a:ea typeface="微软雅黑" panose="020B0503020204020204" pitchFamily="34" charset="-122"/>
                <a:cs typeface="微软雅黑" panose="020B0503020204020204" pitchFamily="34" charset="-122"/>
              </a:rPr>
              <a:t>2020</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年非法油</a:t>
            </a:r>
            <a:r>
              <a:rPr lang="en-US" altLang="zh-CN" sz="24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0.95</a:t>
            </a:r>
            <a:r>
              <a:rPr lang="zh-CN" altLang="en-US" sz="24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亿</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吨</a:t>
            </a:r>
            <a:endParaRPr lang="zh-CN" altLang="en-US" sz="2400" b="1" dirty="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汽油消费税</a:t>
            </a: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rPr>
              <a:t>1.52</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元</a:t>
            </a: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升，</a:t>
            </a:r>
            <a:endParaRPr lang="zh-CN" altLang="en-US" sz="2400" b="1" dirty="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油密度</a:t>
            </a: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rPr>
              <a:t>0.78kg/L,</a:t>
            </a:r>
            <a:endParaRPr lang="en-US" altLang="zh-CN" sz="2400" b="1" dirty="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偷漏税</a:t>
            </a: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(1400~1800)</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亿</a:t>
            </a:r>
            <a:endPar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文本框 11"/>
          <p:cNvSpPr txBox="1"/>
          <p:nvPr/>
        </p:nvSpPr>
        <p:spPr>
          <a:xfrm>
            <a:off x="2755900" y="6177280"/>
            <a:ext cx="3947160" cy="506730"/>
          </a:xfrm>
          <a:prstGeom prst="rect">
            <a:avLst/>
          </a:prstGeom>
          <a:noFill/>
          <a:ln>
            <a:noFill/>
          </a:ln>
        </p:spPr>
        <p:txBody>
          <a:bodyPr wrap="none">
            <a:spAutoFit/>
          </a:bodyPr>
          <a:lstStyle/>
          <a:p>
            <a:pPr fontAlgn="auto">
              <a:lnSpc>
                <a:spcPct val="150000"/>
              </a:lnSpc>
            </a:pPr>
            <a:r>
              <a:rPr lang="zh-CN"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2020</a:t>
            </a:r>
            <a:r>
              <a:rPr lang="zh-CN" altLang="en-US"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年国内外油企行业发展报告</a:t>
            </a:r>
            <a:r>
              <a:rPr lang="zh-CN"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3" name="图片 102"/>
          <p:cNvPicPr/>
          <p:nvPr/>
        </p:nvPicPr>
        <p:blipFill>
          <a:blip r:embed="rId4"/>
          <a:stretch>
            <a:fillRect/>
          </a:stretch>
        </p:blipFill>
        <p:spPr>
          <a:xfrm>
            <a:off x="6503035" y="4144645"/>
            <a:ext cx="2545080" cy="1932940"/>
          </a:xfrm>
          <a:prstGeom prst="rect">
            <a:avLst/>
          </a:prstGeom>
          <a:noFill/>
          <a:ln w="9525">
            <a:noFill/>
          </a:ln>
        </p:spPr>
      </p:pic>
      <p:sp>
        <p:nvSpPr>
          <p:cNvPr id="13" name="文本框 12"/>
          <p:cNvSpPr txBox="1"/>
          <p:nvPr/>
        </p:nvSpPr>
        <p:spPr>
          <a:xfrm>
            <a:off x="9043035" y="4044950"/>
            <a:ext cx="3230880" cy="1198880"/>
          </a:xfrm>
          <a:prstGeom prst="rect">
            <a:avLst/>
          </a:prstGeom>
          <a:noFill/>
          <a:ln>
            <a:noFill/>
          </a:ln>
        </p:spPr>
        <p:txBody>
          <a:bodyPr wrap="none">
            <a:spAutoFit/>
          </a:bodyPr>
          <a:lstStyle/>
          <a:p>
            <a:pPr fontAlgn="auto">
              <a:lnSpc>
                <a:spcPct val="150000"/>
              </a:lnSpc>
            </a:pPr>
            <a:r>
              <a:rPr lang="zh-CN" sz="2400" b="1" dirty="0">
                <a:latin typeface="微软雅黑" panose="020B0503020204020204" pitchFamily="34" charset="-122"/>
                <a:ea typeface="微软雅黑" panose="020B0503020204020204" pitchFamily="34" charset="-122"/>
                <a:cs typeface="微软雅黑" panose="020B0503020204020204" pitchFamily="34" charset="-122"/>
              </a:rPr>
              <a:t>劣质</a:t>
            </a: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rPr>
              <a:t>“</a:t>
            </a:r>
            <a:r>
              <a:rPr lang="zh-CN" sz="2400" b="1" dirty="0">
                <a:latin typeface="微软雅黑" panose="020B0503020204020204" pitchFamily="34" charset="-122"/>
                <a:ea typeface="微软雅黑" panose="020B0503020204020204" pitchFamily="34" charset="-122"/>
                <a:cs typeface="微软雅黑" panose="020B0503020204020204" pitchFamily="34" charset="-122"/>
              </a:rPr>
              <a:t>黑油</a:t>
            </a: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rPr>
              <a:t>”</a:t>
            </a:r>
            <a:r>
              <a:rPr lang="zh-CN" sz="2400" b="1" dirty="0">
                <a:latin typeface="微软雅黑" panose="020B0503020204020204" pitchFamily="34" charset="-122"/>
                <a:ea typeface="微软雅黑" panose="020B0503020204020204" pitchFamily="34" charset="-122"/>
                <a:cs typeface="微软雅黑" panose="020B0503020204020204" pitchFamily="34" charset="-122"/>
              </a:rPr>
              <a:t>燃烧爆炸</a:t>
            </a:r>
            <a:endParaRPr lang="zh-CN" sz="2400" b="1" dirty="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致死致伤</a:t>
            </a:r>
            <a:endParaRPr lang="zh-CN"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文本框 13"/>
          <p:cNvSpPr txBox="1"/>
          <p:nvPr/>
        </p:nvSpPr>
        <p:spPr>
          <a:xfrm>
            <a:off x="9265920" y="5243830"/>
            <a:ext cx="2926080" cy="922020"/>
          </a:xfrm>
          <a:prstGeom prst="rect">
            <a:avLst/>
          </a:prstGeom>
          <a:noFill/>
          <a:ln>
            <a:noFill/>
          </a:ln>
        </p:spPr>
        <p:txBody>
          <a:bodyPr wrap="none">
            <a:spAutoFit/>
          </a:bodyPr>
          <a:lstStyle/>
          <a:p>
            <a:pPr fontAlgn="auto">
              <a:lnSpc>
                <a:spcPct val="150000"/>
              </a:lnSpc>
            </a:pPr>
            <a:r>
              <a:rPr lang="zh-CN" altLang="en-US"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广东东莞、肇庆、陕西靖边</a:t>
            </a:r>
            <a:endParaRPr lang="zh-CN" altLang="en-US"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等地黑油窝点爆炸</a:t>
            </a:r>
            <a:endParaRPr lang="zh-CN" altLang="en-US"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文本框 16"/>
          <p:cNvSpPr txBox="1"/>
          <p:nvPr/>
        </p:nvSpPr>
        <p:spPr>
          <a:xfrm>
            <a:off x="1000125" y="3723005"/>
            <a:ext cx="1554480" cy="506730"/>
          </a:xfrm>
          <a:prstGeom prst="rect">
            <a:avLst/>
          </a:prstGeom>
          <a:noFill/>
          <a:ln>
            <a:noFill/>
          </a:ln>
        </p:spPr>
        <p:txBody>
          <a:bodyPr wrap="none">
            <a:spAutoFit/>
          </a:bodyPr>
          <a:lstStyle/>
          <a:p>
            <a:pPr fontAlgn="auto">
              <a:lnSpc>
                <a:spcPct val="150000"/>
              </a:lnSpc>
            </a:pPr>
            <a:r>
              <a:rPr lang="zh-CN" altLang="en-US"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损害公共健康</a:t>
            </a:r>
            <a:endParaRPr lang="zh-CN" altLang="en-US"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文本框 19"/>
          <p:cNvSpPr txBox="1"/>
          <p:nvPr/>
        </p:nvSpPr>
        <p:spPr>
          <a:xfrm>
            <a:off x="6975475" y="3637915"/>
            <a:ext cx="1554480" cy="506730"/>
          </a:xfrm>
          <a:prstGeom prst="rect">
            <a:avLst/>
          </a:prstGeom>
          <a:noFill/>
          <a:ln>
            <a:noFill/>
          </a:ln>
        </p:spPr>
        <p:txBody>
          <a:bodyPr wrap="none">
            <a:spAutoFit/>
          </a:bodyPr>
          <a:lstStyle/>
          <a:p>
            <a:pPr fontAlgn="auto">
              <a:lnSpc>
                <a:spcPct val="150000"/>
              </a:lnSpc>
            </a:pPr>
            <a:r>
              <a:rPr lang="zh-CN" altLang="en-US"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破坏生态风光</a:t>
            </a:r>
            <a:endParaRPr lang="zh-CN" altLang="en-US"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文本框 20"/>
          <p:cNvSpPr txBox="1"/>
          <p:nvPr/>
        </p:nvSpPr>
        <p:spPr>
          <a:xfrm>
            <a:off x="929640" y="6009640"/>
            <a:ext cx="1554480" cy="506730"/>
          </a:xfrm>
          <a:prstGeom prst="rect">
            <a:avLst/>
          </a:prstGeom>
          <a:noFill/>
          <a:ln>
            <a:noFill/>
          </a:ln>
        </p:spPr>
        <p:txBody>
          <a:bodyPr wrap="none">
            <a:spAutoFit/>
          </a:bodyPr>
          <a:lstStyle/>
          <a:p>
            <a:pPr fontAlgn="auto">
              <a:lnSpc>
                <a:spcPct val="150000"/>
              </a:lnSpc>
            </a:pPr>
            <a:r>
              <a:rPr lang="zh-CN" altLang="en-US"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偷逃国家税款</a:t>
            </a:r>
            <a:endParaRPr lang="zh-CN" altLang="en-US"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文本框 21"/>
          <p:cNvSpPr txBox="1"/>
          <p:nvPr/>
        </p:nvSpPr>
        <p:spPr>
          <a:xfrm>
            <a:off x="6998335" y="6067425"/>
            <a:ext cx="1554480" cy="506730"/>
          </a:xfrm>
          <a:prstGeom prst="rect">
            <a:avLst/>
          </a:prstGeom>
          <a:noFill/>
          <a:ln>
            <a:noFill/>
          </a:ln>
        </p:spPr>
        <p:txBody>
          <a:bodyPr wrap="none">
            <a:spAutoFit/>
          </a:bodyPr>
          <a:lstStyle/>
          <a:p>
            <a:pPr fontAlgn="auto">
              <a:lnSpc>
                <a:spcPct val="150000"/>
              </a:lnSpc>
            </a:pPr>
            <a:r>
              <a:rPr lang="zh-CN" altLang="en-US"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造成群死群伤</a:t>
            </a:r>
            <a:endParaRPr lang="zh-CN" altLang="en-US"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矩形 1"/>
          <p:cNvSpPr/>
          <p:nvPr/>
        </p:nvSpPr>
        <p:spPr>
          <a:xfrm>
            <a:off x="0" y="5729605"/>
            <a:ext cx="12192000" cy="954405"/>
          </a:xfrm>
          <a:prstGeom prst="rect">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p>
            <a:pPr algn="ctr"/>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此外对于航空燃油，不合格油品可能导致机毁人亡</a:t>
            </a:r>
            <a:endParaRPr lang="zh-CN" altLang="en-US" sz="32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2"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3"/>
          <p:cNvSpPr/>
          <p:nvPr/>
        </p:nvSpPr>
        <p:spPr>
          <a:xfrm>
            <a:off x="6626437" y="4678680"/>
            <a:ext cx="5059680" cy="1769745"/>
          </a:xfrm>
          <a:prstGeom prst="roundRect">
            <a:avLst/>
          </a:prstGeom>
          <a:solidFill>
            <a:srgbClr val="BCFCE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矩形: 圆角 3"/>
          <p:cNvSpPr/>
          <p:nvPr/>
        </p:nvSpPr>
        <p:spPr>
          <a:xfrm>
            <a:off x="921594" y="4690110"/>
            <a:ext cx="5059680" cy="1769745"/>
          </a:xfrm>
          <a:prstGeom prst="roundRect">
            <a:avLst/>
          </a:prstGeom>
          <a:solidFill>
            <a:srgbClr val="BCFCE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文本框 1"/>
          <p:cNvSpPr txBox="1"/>
          <p:nvPr/>
        </p:nvSpPr>
        <p:spPr>
          <a:xfrm>
            <a:off x="14167485" y="-979805"/>
            <a:ext cx="8091170" cy="3415030"/>
          </a:xfrm>
          <a:prstGeom prst="rect">
            <a:avLst/>
          </a:prstGeom>
          <a:noFill/>
          <a:ln>
            <a:noFill/>
          </a:ln>
        </p:spPr>
        <p:txBody>
          <a:bodyPr wrap="square">
            <a:spAutoFit/>
          </a:bodyPr>
          <a:lstStyle/>
          <a:p>
            <a:pPr>
              <a:lnSpc>
                <a:spcPct val="200000"/>
              </a:lnSpc>
            </a:pPr>
            <a:r>
              <a:rPr lang="zh-CN" altLang="en-US" b="0" dirty="0">
                <a:solidFill>
                  <a:schemeClr val="accent6"/>
                </a:solidFill>
                <a:latin typeface="微软雅黑" panose="020B0503020204020204" pitchFamily="34" charset="-122"/>
                <a:cs typeface="Times New Roman" panose="02020603050405020304" pitchFamily="18" charset="0"/>
              </a:rPr>
              <a:t>研究内容</a:t>
            </a:r>
            <a:r>
              <a:rPr lang="en-US" altLang="zh-CN" b="0" dirty="0">
                <a:solidFill>
                  <a:schemeClr val="accent6"/>
                </a:solidFill>
                <a:latin typeface="微软雅黑" panose="020B0503020204020204" pitchFamily="34" charset="-122"/>
                <a:cs typeface="Times New Roman" panose="02020603050405020304" pitchFamily="18" charset="0"/>
              </a:rPr>
              <a:t>--</a:t>
            </a:r>
            <a:r>
              <a:rPr lang="zh-CN" altLang="en-US" b="0" dirty="0">
                <a:solidFill>
                  <a:schemeClr val="accent6"/>
                </a:solidFill>
                <a:latin typeface="微软雅黑" panose="020B0503020204020204" pitchFamily="34" charset="-122"/>
                <a:cs typeface="Times New Roman" panose="02020603050405020304" pitchFamily="18" charset="0"/>
              </a:rPr>
              <a:t>目前汽柴油航空燃油</a:t>
            </a:r>
            <a:endParaRPr lang="zh-CN" altLang="en-US" b="0" dirty="0">
              <a:solidFill>
                <a:schemeClr val="accent6"/>
              </a:solidFill>
              <a:latin typeface="微软雅黑" panose="020B0503020204020204" pitchFamily="34" charset="-122"/>
              <a:cs typeface="Times New Roman" panose="02020603050405020304" pitchFamily="18" charset="0"/>
            </a:endParaRPr>
          </a:p>
          <a:p>
            <a:pPr>
              <a:lnSpc>
                <a:spcPct val="200000"/>
              </a:lnSpc>
            </a:pPr>
            <a:r>
              <a:rPr lang="zh-CN" altLang="en-US" b="0" dirty="0">
                <a:solidFill>
                  <a:schemeClr val="accent6"/>
                </a:solidFill>
                <a:latin typeface="微软雅黑" panose="020B0503020204020204" pitchFamily="34" charset="-122"/>
                <a:cs typeface="Times New Roman" panose="02020603050405020304" pitchFamily="18" charset="0"/>
              </a:rPr>
              <a:t>我国目前油料的进口额，</a:t>
            </a:r>
            <a:endParaRPr lang="zh-CN" altLang="en-US" b="0" dirty="0">
              <a:solidFill>
                <a:schemeClr val="accent6"/>
              </a:solidFill>
              <a:latin typeface="微软雅黑" panose="020B0503020204020204" pitchFamily="34" charset="-122"/>
              <a:cs typeface="Times New Roman" panose="02020603050405020304" pitchFamily="18" charset="0"/>
            </a:endParaRPr>
          </a:p>
          <a:p>
            <a:pPr>
              <a:lnSpc>
                <a:spcPct val="200000"/>
              </a:lnSpc>
            </a:pPr>
            <a:r>
              <a:rPr lang="zh-CN" altLang="en-US" b="0" dirty="0">
                <a:solidFill>
                  <a:schemeClr val="accent6"/>
                </a:solidFill>
                <a:latin typeface="微软雅黑" panose="020B0503020204020204" pitchFamily="34" charset="-122"/>
                <a:cs typeface="Times New Roman" panose="02020603050405020304" pitchFamily="18" charset="0"/>
              </a:rPr>
              <a:t>目前检测存在问题，主要采用抽检方式，检测频次低。</a:t>
            </a:r>
            <a:endParaRPr lang="zh-CN" altLang="en-US" b="0" dirty="0">
              <a:solidFill>
                <a:schemeClr val="accent6"/>
              </a:solidFill>
              <a:latin typeface="微软雅黑" panose="020B0503020204020204" pitchFamily="34" charset="-122"/>
              <a:cs typeface="Times New Roman" panose="02020603050405020304" pitchFamily="18" charset="0"/>
            </a:endParaRPr>
          </a:p>
          <a:p>
            <a:pPr>
              <a:lnSpc>
                <a:spcPct val="200000"/>
              </a:lnSpc>
            </a:pPr>
            <a:r>
              <a:rPr lang="zh-CN" altLang="en-US" b="0" dirty="0">
                <a:solidFill>
                  <a:schemeClr val="accent6"/>
                </a:solidFill>
                <a:latin typeface="微软雅黑" panose="020B0503020204020204" pitchFamily="34" charset="-122"/>
                <a:cs typeface="Times New Roman" panose="02020603050405020304" pitchFamily="18" charset="0"/>
              </a:rPr>
              <a:t>无法做到从炼油厂到油库最终到加油站的全链条监控</a:t>
            </a:r>
            <a:r>
              <a:rPr lang="en-US" altLang="zh-CN" b="0" dirty="0">
                <a:solidFill>
                  <a:schemeClr val="accent6"/>
                </a:solidFill>
                <a:latin typeface="微软雅黑" panose="020B0503020204020204" pitchFamily="34" charset="-122"/>
                <a:cs typeface="Times New Roman" panose="02020603050405020304" pitchFamily="18" charset="0"/>
              </a:rPr>
              <a:t> </a:t>
            </a:r>
            <a:endParaRPr lang="en-US" altLang="zh-CN" b="0" dirty="0">
              <a:solidFill>
                <a:schemeClr val="accent6"/>
              </a:solidFill>
              <a:latin typeface="微软雅黑" panose="020B0503020204020204" pitchFamily="34" charset="-122"/>
              <a:cs typeface="Times New Roman" panose="02020603050405020304" pitchFamily="18" charset="0"/>
            </a:endParaRPr>
          </a:p>
          <a:p>
            <a:pPr>
              <a:lnSpc>
                <a:spcPct val="200000"/>
              </a:lnSpc>
            </a:pPr>
            <a:r>
              <a:rPr lang="zh-CN" altLang="en-US" dirty="0">
                <a:solidFill>
                  <a:schemeClr val="accent6"/>
                </a:solidFill>
                <a:latin typeface="微软雅黑" panose="020B0503020204020204" pitchFamily="34" charset="-122"/>
                <a:cs typeface="Times New Roman" panose="02020603050405020304" pitchFamily="18" charset="0"/>
                <a:sym typeface="+mn-ea"/>
              </a:rPr>
              <a:t>造成百亿元损失</a:t>
            </a:r>
            <a:endParaRPr lang="zh-CN" altLang="en-US" b="0" dirty="0">
              <a:solidFill>
                <a:schemeClr val="accent6"/>
              </a:solidFill>
              <a:latin typeface="微软雅黑" panose="020B0503020204020204" pitchFamily="34" charset="-122"/>
              <a:cs typeface="Times New Roman" panose="02020603050405020304" pitchFamily="18" charset="0"/>
            </a:endParaRPr>
          </a:p>
          <a:p>
            <a:pPr>
              <a:lnSpc>
                <a:spcPct val="200000"/>
              </a:lnSpc>
            </a:pPr>
            <a:endParaRPr lang="en-US" altLang="zh-CN" b="0" dirty="0">
              <a:solidFill>
                <a:schemeClr val="accent6"/>
              </a:solidFill>
              <a:latin typeface="微软雅黑" panose="020B0503020204020204" pitchFamily="34" charset="-122"/>
              <a:cs typeface="Times New Roman" panose="02020603050405020304" pitchFamily="18" charset="0"/>
            </a:endParaRPr>
          </a:p>
        </p:txBody>
      </p:sp>
      <p:sp>
        <p:nvSpPr>
          <p:cNvPr id="4" name="矩形 16"/>
          <p:cNvSpPr/>
          <p:nvPr/>
        </p:nvSpPr>
        <p:spPr>
          <a:xfrm>
            <a:off x="1010285" y="224790"/>
            <a:ext cx="4589780" cy="583565"/>
          </a:xfrm>
          <a:prstGeom prst="rect">
            <a:avLst/>
          </a:prstGeom>
          <a:noFill/>
          <a:ln w="9525">
            <a:noFill/>
          </a:ln>
        </p:spPr>
        <p:txBody>
          <a:bodyPr wrap="square">
            <a:spAutoFit/>
          </a:bodyPr>
          <a:lstStyle/>
          <a:p>
            <a:r>
              <a:rPr lang="zh-CN" altLang="en-US" sz="3200" b="1" dirty="0">
                <a:latin typeface="微软雅黑" panose="020B0503020204020204" pitchFamily="34" charset="-122"/>
                <a:ea typeface="微软雅黑" panose="020B0503020204020204" pitchFamily="34" charset="-122"/>
              </a:rPr>
              <a:t>我国油品检测仍靠抽检</a:t>
            </a:r>
            <a:endParaRPr lang="zh-CN" altLang="en-US" sz="32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6646757" y="4853305"/>
            <a:ext cx="5293995" cy="1420495"/>
          </a:xfrm>
          <a:prstGeom prst="rect">
            <a:avLst/>
          </a:prstGeom>
          <a:noFill/>
          <a:ln>
            <a:noFill/>
          </a:ln>
        </p:spPr>
        <p:txBody>
          <a:bodyPr wrap="square">
            <a:spAutoFit/>
          </a:bodyPr>
          <a:lstStyle/>
          <a:p>
            <a:pPr fontAlgn="auto">
              <a:lnSpc>
                <a:spcPct val="120000"/>
              </a:lnSpc>
            </a:pPr>
            <a:r>
              <a:rPr lang="zh-CN" sz="2400" b="1" dirty="0">
                <a:latin typeface="微软雅黑" panose="020B0503020204020204" pitchFamily="34" charset="-122"/>
                <a:ea typeface="微软雅黑" panose="020B0503020204020204" pitchFamily="34" charset="-122"/>
                <a:cs typeface="微软雅黑" panose="020B0503020204020204" pitchFamily="34" charset="-122"/>
              </a:rPr>
              <a:t>管控仍主要靠抽检</a:t>
            </a: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现场取样，实验室检测。耗时长，频次低，无法做到全覆盖，给不法油企以可乘之机。</a:t>
            </a:r>
            <a:endParaRPr lang="zh-CN" altLang="en-US"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 name="Grafik 9"/>
          <p:cNvPicPr>
            <a:picLocks noChangeAspect="1"/>
          </p:cNvPicPr>
          <p:nvPr>
            <p:custDataLst>
              <p:tags r:id="rId1"/>
            </p:custDataLst>
          </p:nvPr>
        </p:nvPicPr>
        <p:blipFill>
          <a:blip r:embed="rId2"/>
          <a:stretch>
            <a:fillRect/>
          </a:stretch>
        </p:blipFill>
        <p:spPr>
          <a:xfrm>
            <a:off x="990111" y="1214432"/>
            <a:ext cx="2020855" cy="2158303"/>
          </a:xfrm>
          <a:prstGeom prst="rect">
            <a:avLst/>
          </a:prstGeom>
        </p:spPr>
      </p:pic>
      <p:sp>
        <p:nvSpPr>
          <p:cNvPr id="14" name="Textfeld 13"/>
          <p:cNvSpPr txBox="1"/>
          <p:nvPr/>
        </p:nvSpPr>
        <p:spPr>
          <a:xfrm>
            <a:off x="841756" y="3547657"/>
            <a:ext cx="5491480" cy="675640"/>
          </a:xfrm>
          <a:prstGeom prst="rect">
            <a:avLst/>
          </a:prstGeom>
          <a:noFill/>
        </p:spPr>
        <p:txBody>
          <a:bodyPr wrap="none" rtlCol="0">
            <a:spAutoFit/>
          </a:bodyPr>
          <a:lstStyle/>
          <a:p>
            <a:r>
              <a:rPr lang="zh-CN" altLang="en-US" sz="1900" dirty="0">
                <a:latin typeface="微软雅黑" panose="020B0503020204020204" pitchFamily="34" charset="-122"/>
                <a:ea typeface="微软雅黑" panose="020B0503020204020204" pitchFamily="34" charset="-122"/>
              </a:rPr>
              <a:t>傅里叶变换近红外光谱分析已被欧洲用于</a:t>
            </a:r>
            <a:endParaRPr lang="zh-CN" altLang="en-US" sz="1900" dirty="0">
              <a:latin typeface="微软雅黑" panose="020B0503020204020204" pitchFamily="34" charset="-122"/>
              <a:ea typeface="微软雅黑" panose="020B0503020204020204" pitchFamily="34" charset="-122"/>
            </a:endParaRPr>
          </a:p>
          <a:p>
            <a:r>
              <a:rPr lang="zh-CN" altLang="en-US" sz="1900" dirty="0">
                <a:latin typeface="微软雅黑" panose="020B0503020204020204" pitchFamily="34" charset="-122"/>
                <a:ea typeface="微软雅黑" panose="020B0503020204020204" pitchFamily="34" charset="-122"/>
              </a:rPr>
              <a:t>成品油及航空油料品质的快速检测。</a:t>
            </a:r>
            <a:r>
              <a:rPr lang="zh-CN" altLang="en-US" sz="1900" dirty="0">
                <a:solidFill>
                  <a:schemeClr val="accent6">
                    <a:lumMod val="60000"/>
                    <a:lumOff val="40000"/>
                  </a:schemeClr>
                </a:solidFill>
                <a:latin typeface="微软雅黑" panose="020B0503020204020204" pitchFamily="34" charset="-122"/>
                <a:ea typeface="微软雅黑" panose="020B0503020204020204" pitchFamily="34" charset="-122"/>
              </a:rPr>
              <a:t>已见应用推广</a:t>
            </a:r>
            <a:endParaRPr lang="zh-CN" altLang="en-US" sz="1900" dirty="0">
              <a:solidFill>
                <a:schemeClr val="accent6">
                  <a:lumMod val="60000"/>
                  <a:lumOff val="40000"/>
                </a:schemeClr>
              </a:solidFill>
              <a:latin typeface="微软雅黑" panose="020B0503020204020204" pitchFamily="34" charset="-122"/>
              <a:ea typeface="微软雅黑" panose="020B0503020204020204" pitchFamily="34" charset="-122"/>
            </a:endParaRPr>
          </a:p>
        </p:txBody>
      </p:sp>
      <p:pic>
        <p:nvPicPr>
          <p:cNvPr id="1032" name="Picture 8" descr="Fuel Farm Maintenance &amp;amp; Filter Changes - Aviation Express Inc"/>
          <p:cNvPicPr>
            <a:picLocks noChangeAspect="1" noChangeArrowheads="1"/>
          </p:cNvPicPr>
          <p:nvPr>
            <p:custDataLst>
              <p:tags r:id="rId3"/>
            </p:custDataLst>
          </p:nvPr>
        </p:nvPicPr>
        <p:blipFill>
          <a:blip r:embed="rId4">
            <a:extLst>
              <a:ext uri="{28A0092B-C50C-407E-A947-70E740481C1C}">
                <a14:useLocalDpi xmlns:a14="http://schemas.microsoft.com/office/drawing/2010/main" val="0"/>
              </a:ext>
            </a:extLst>
          </a:blip>
          <a:srcRect/>
          <a:stretch>
            <a:fillRect/>
          </a:stretch>
        </p:blipFill>
        <p:spPr bwMode="auto">
          <a:xfrm>
            <a:off x="3129915" y="1224915"/>
            <a:ext cx="2591435" cy="2077720"/>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13"/>
          <p:cNvSpPr txBox="1"/>
          <p:nvPr/>
        </p:nvSpPr>
        <p:spPr>
          <a:xfrm>
            <a:off x="1036529" y="4853305"/>
            <a:ext cx="4968240" cy="1420495"/>
          </a:xfrm>
          <a:prstGeom prst="rect">
            <a:avLst/>
          </a:prstGeom>
          <a:noFill/>
        </p:spPr>
        <p:txBody>
          <a:bodyPr wrap="square" rtlCol="0">
            <a:spAutoFit/>
          </a:bodyPr>
          <a:lstStyle/>
          <a:p>
            <a:pPr fontAlgn="auto">
              <a:lnSpc>
                <a:spcPct val="120000"/>
              </a:lnSpc>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近红外光谱检测存在军民两用用途，国外高端傅里叶近红外光谱设备对我国严格禁售</a:t>
            </a:r>
            <a:endParaRPr lang="zh-CN" altLang="en-US" sz="24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4" name="文本框 103"/>
          <p:cNvSpPr txBox="1"/>
          <p:nvPr/>
        </p:nvSpPr>
        <p:spPr>
          <a:xfrm>
            <a:off x="7927975" y="1316355"/>
            <a:ext cx="4328160" cy="1753235"/>
          </a:xfrm>
          <a:prstGeom prst="rect">
            <a:avLst/>
          </a:prstGeom>
          <a:noFill/>
          <a:ln w="9525">
            <a:noFill/>
          </a:ln>
        </p:spPr>
        <p:txBody>
          <a:bodyPr wrap="square">
            <a:spAutoFit/>
          </a:bodyPr>
          <a:lstStyle/>
          <a:p>
            <a:pPr indent="0"/>
            <a:r>
              <a:rPr lang="en-US" altLang="zh-CN" b="0">
                <a:latin typeface="Times New Roman" panose="02020603050405020304" pitchFamily="18" charset="0"/>
                <a:cs typeface="仿宋_GB2312" charset="0"/>
              </a:rPr>
              <a:t>FTIR</a:t>
            </a:r>
            <a:r>
              <a:rPr lang="zh-CN" altLang="en-US" b="0">
                <a:latin typeface="Times New Roman" panose="02020603050405020304" pitchFamily="18" charset="0"/>
                <a:cs typeface="仿宋_GB2312" charset="0"/>
              </a:rPr>
              <a:t>汽柴油检测标准：</a:t>
            </a:r>
            <a:endParaRPr lang="en-US" b="0">
              <a:latin typeface="Times New Roman" panose="02020603050405020304" pitchFamily="18" charset="0"/>
              <a:cs typeface="仿宋_GB2312" charset="0"/>
            </a:endParaRPr>
          </a:p>
          <a:p>
            <a:pPr indent="0"/>
            <a:r>
              <a:rPr lang="en-US" b="0">
                <a:latin typeface="Times New Roman" panose="02020603050405020304" pitchFamily="18" charset="0"/>
                <a:cs typeface="仿宋_GB2312" charset="0"/>
              </a:rPr>
              <a:t>ASTM D5845-21</a:t>
            </a:r>
            <a:r>
              <a:rPr lang="zh-CN" b="0">
                <a:cs typeface="仿宋_GB2312" charset="0"/>
              </a:rPr>
              <a:t>、</a:t>
            </a:r>
            <a:r>
              <a:rPr lang="en-US" b="0">
                <a:latin typeface="Times New Roman" panose="02020603050405020304" pitchFamily="18" charset="0"/>
                <a:cs typeface="仿宋_GB2312" charset="0"/>
              </a:rPr>
              <a:t>ASTM D5986-96</a:t>
            </a:r>
            <a:r>
              <a:rPr lang="zh-CN" b="0">
                <a:cs typeface="仿宋_GB2312" charset="0"/>
              </a:rPr>
              <a:t>、</a:t>
            </a:r>
            <a:r>
              <a:rPr lang="en-US" b="0">
                <a:latin typeface="Times New Roman" panose="02020603050405020304" pitchFamily="18" charset="0"/>
                <a:cs typeface="仿宋_GB2312" charset="0"/>
              </a:rPr>
              <a:t>ASTM D4053-04 </a:t>
            </a:r>
            <a:r>
              <a:rPr lang="zh-CN" b="0">
                <a:cs typeface="仿宋_GB2312" charset="0"/>
              </a:rPr>
              <a:t>和</a:t>
            </a:r>
            <a:r>
              <a:rPr lang="en-US" b="0">
                <a:latin typeface="Times New Roman" panose="02020603050405020304" pitchFamily="18" charset="0"/>
                <a:cs typeface="仿宋_GB2312" charset="0"/>
              </a:rPr>
              <a:t>ASTM D7861-2014 </a:t>
            </a:r>
            <a:endParaRPr lang="en-US" b="0">
              <a:latin typeface="Times New Roman" panose="02020603050405020304" pitchFamily="18" charset="0"/>
              <a:cs typeface="仿宋_GB2312" charset="0"/>
            </a:endParaRPr>
          </a:p>
          <a:p>
            <a:pPr indent="0"/>
            <a:r>
              <a:rPr lang="en-US" b="0">
                <a:latin typeface="Times New Roman" panose="02020603050405020304" pitchFamily="18" charset="0"/>
                <a:cs typeface="仿宋_GB2312" charset="0"/>
              </a:rPr>
              <a:t>FTIR</a:t>
            </a:r>
            <a:r>
              <a:rPr lang="zh-CN" altLang="en-US" b="0">
                <a:latin typeface="Times New Roman" panose="02020603050405020304" pitchFamily="18" charset="0"/>
                <a:cs typeface="仿宋_GB2312" charset="0"/>
              </a:rPr>
              <a:t>航空燃油检测标准：</a:t>
            </a:r>
            <a:endParaRPr lang="zh-CN" altLang="en-US" b="0">
              <a:latin typeface="Times New Roman" panose="02020603050405020304" pitchFamily="18" charset="0"/>
              <a:cs typeface="仿宋_GB2312" charset="0"/>
            </a:endParaRPr>
          </a:p>
          <a:p>
            <a:pPr indent="0"/>
            <a:r>
              <a:rPr lang="en-US" b="0">
                <a:latin typeface="Times New Roman" panose="02020603050405020304" pitchFamily="18" charset="0"/>
                <a:cs typeface="仿宋_GB2312" charset="0"/>
              </a:rPr>
              <a:t>ASTM D8290-20</a:t>
            </a:r>
            <a:r>
              <a:rPr lang="zh-CN" b="0">
                <a:latin typeface="Times New Roman" panose="02020603050405020304" pitchFamily="18" charset="0"/>
                <a:cs typeface="仿宋_GB2312" charset="0"/>
              </a:rPr>
              <a:t>、</a:t>
            </a:r>
            <a:r>
              <a:rPr lang="en-US" b="0">
                <a:latin typeface="Times New Roman" panose="02020603050405020304" pitchFamily="18" charset="0"/>
                <a:cs typeface="仿宋_GB2312" charset="0"/>
              </a:rPr>
              <a:t> ASTM D7797-16a</a:t>
            </a:r>
            <a:r>
              <a:rPr lang="zh-CN" b="0">
                <a:latin typeface="Times New Roman" panose="02020603050405020304" pitchFamily="18" charset="0"/>
                <a:cs typeface="仿宋_GB2312" charset="0"/>
              </a:rPr>
              <a:t>、</a:t>
            </a:r>
            <a:r>
              <a:rPr lang="en-US" b="0">
                <a:latin typeface="Times New Roman" panose="02020603050405020304" pitchFamily="18" charset="0"/>
                <a:cs typeface="仿宋_GB2312" charset="0"/>
              </a:rPr>
              <a:t> ASTM D7797-17</a:t>
            </a:r>
            <a:endParaRPr lang="zh-CN" altLang="en-US"/>
          </a:p>
        </p:txBody>
      </p:sp>
      <p:pic>
        <p:nvPicPr>
          <p:cNvPr id="6" name="Grafik 4"/>
          <p:cNvPicPr>
            <a:picLocks noChangeAspect="1"/>
          </p:cNvPicPr>
          <p:nvPr/>
        </p:nvPicPr>
        <p:blipFill>
          <a:blip r:embed="rId5"/>
          <a:stretch>
            <a:fillRect/>
          </a:stretch>
        </p:blipFill>
        <p:spPr>
          <a:xfrm>
            <a:off x="6021705" y="1133475"/>
            <a:ext cx="1605915" cy="893445"/>
          </a:xfrm>
          <a:prstGeom prst="rect">
            <a:avLst/>
          </a:prstGeom>
        </p:spPr>
      </p:pic>
      <p:pic>
        <p:nvPicPr>
          <p:cNvPr id="1036" name="Picture 12" descr="CANNON and Eralytic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46775" y="2923540"/>
            <a:ext cx="1772285" cy="580390"/>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p:nvPr/>
        </p:nvPicPr>
        <p:blipFill>
          <a:blip r:embed="rId7"/>
          <a:stretch>
            <a:fillRect/>
          </a:stretch>
        </p:blipFill>
        <p:spPr>
          <a:xfrm>
            <a:off x="6042660" y="2107565"/>
            <a:ext cx="1507490" cy="810895"/>
          </a:xfrm>
          <a:prstGeom prst="rect">
            <a:avLst/>
          </a:prstGeom>
          <a:noFill/>
          <a:ln w="9525">
            <a:noFill/>
          </a:ln>
        </p:spPr>
      </p:pic>
      <p:sp>
        <p:nvSpPr>
          <p:cNvPr id="9" name="Textfeld 13"/>
          <p:cNvSpPr txBox="1"/>
          <p:nvPr/>
        </p:nvSpPr>
        <p:spPr>
          <a:xfrm>
            <a:off x="5828411" y="3503842"/>
            <a:ext cx="2113280" cy="383540"/>
          </a:xfrm>
          <a:prstGeom prst="rect">
            <a:avLst/>
          </a:prstGeom>
          <a:noFill/>
        </p:spPr>
        <p:txBody>
          <a:bodyPr wrap="none" rtlCol="0">
            <a:spAutoFit/>
          </a:bodyPr>
          <a:lstStyle/>
          <a:p>
            <a:r>
              <a:rPr lang="zh-CN" altLang="en-US" sz="1900" dirty="0">
                <a:latin typeface="微软雅黑" panose="020B0503020204020204" pitchFamily="34" charset="-122"/>
                <a:ea typeface="微软雅黑" panose="020B0503020204020204" pitchFamily="34" charset="-122"/>
              </a:rPr>
              <a:t>国外</a:t>
            </a:r>
            <a:r>
              <a:rPr lang="zh-CN" altLang="en-US" sz="1900" dirty="0">
                <a:solidFill>
                  <a:schemeClr val="accent6">
                    <a:lumMod val="60000"/>
                    <a:lumOff val="40000"/>
                  </a:schemeClr>
                </a:solidFill>
                <a:latin typeface="微软雅黑" panose="020B0503020204020204" pitchFamily="34" charset="-122"/>
                <a:ea typeface="微软雅黑" panose="020B0503020204020204" pitchFamily="34" charset="-122"/>
              </a:rPr>
              <a:t>已有相关厂家</a:t>
            </a:r>
            <a:endParaRPr lang="zh-CN" altLang="en-US" sz="1900" dirty="0">
              <a:solidFill>
                <a:schemeClr val="accent6">
                  <a:lumMod val="60000"/>
                  <a:lumOff val="40000"/>
                </a:schemeClr>
              </a:solidFill>
              <a:latin typeface="微软雅黑" panose="020B0503020204020204" pitchFamily="34" charset="-122"/>
              <a:ea typeface="微软雅黑" panose="020B0503020204020204" pitchFamily="34" charset="-122"/>
            </a:endParaRPr>
          </a:p>
        </p:txBody>
      </p:sp>
      <p:sp>
        <p:nvSpPr>
          <p:cNvPr id="13" name="Textfeld 13"/>
          <p:cNvSpPr txBox="1"/>
          <p:nvPr/>
        </p:nvSpPr>
        <p:spPr>
          <a:xfrm>
            <a:off x="8734171" y="3503842"/>
            <a:ext cx="2354580" cy="383540"/>
          </a:xfrm>
          <a:prstGeom prst="rect">
            <a:avLst/>
          </a:prstGeom>
          <a:noFill/>
        </p:spPr>
        <p:txBody>
          <a:bodyPr wrap="none" rtlCol="0">
            <a:spAutoFit/>
          </a:bodyPr>
          <a:lstStyle/>
          <a:p>
            <a:r>
              <a:rPr lang="zh-CN" altLang="en-US" sz="1900" dirty="0">
                <a:latin typeface="微软雅黑" panose="020B0503020204020204" pitchFamily="34" charset="-122"/>
                <a:ea typeface="微软雅黑" panose="020B0503020204020204" pitchFamily="34" charset="-122"/>
              </a:rPr>
              <a:t>国际上</a:t>
            </a:r>
            <a:r>
              <a:rPr lang="zh-CN" altLang="en-US" sz="1900" dirty="0">
                <a:solidFill>
                  <a:schemeClr val="accent6">
                    <a:lumMod val="60000"/>
                    <a:lumOff val="40000"/>
                  </a:schemeClr>
                </a:solidFill>
                <a:latin typeface="微软雅黑" panose="020B0503020204020204" pitchFamily="34" charset="-122"/>
                <a:ea typeface="微软雅黑" panose="020B0503020204020204" pitchFamily="34" charset="-122"/>
              </a:rPr>
              <a:t>已立相关标准</a:t>
            </a:r>
            <a:endParaRPr lang="zh-CN" altLang="en-US" sz="1900" dirty="0">
              <a:solidFill>
                <a:schemeClr val="accent6">
                  <a:lumMod val="60000"/>
                  <a:lumOff val="40000"/>
                </a:schemeClr>
              </a:solidFill>
              <a:latin typeface="微软雅黑" panose="020B0503020204020204" pitchFamily="34" charset="-122"/>
              <a:ea typeface="微软雅黑" panose="020B0503020204020204" pitchFamily="34" charset="-122"/>
            </a:endParaRPr>
          </a:p>
        </p:txBody>
      </p:sp>
      <p:sp>
        <p:nvSpPr>
          <p:cNvPr id="15" name="Textfeld 11"/>
          <p:cNvSpPr txBox="1"/>
          <p:nvPr/>
        </p:nvSpPr>
        <p:spPr>
          <a:xfrm>
            <a:off x="989896" y="4206875"/>
            <a:ext cx="792480" cy="460375"/>
          </a:xfrm>
          <a:prstGeom prst="rect">
            <a:avLst/>
          </a:prstGeom>
          <a:noFill/>
        </p:spPr>
        <p:txBody>
          <a:bodyPr wrap="none"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国内</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3" name="矩形: 圆角 2"/>
          <p:cNvSpPr/>
          <p:nvPr/>
        </p:nvSpPr>
        <p:spPr bwMode="auto">
          <a:xfrm>
            <a:off x="931333" y="1133475"/>
            <a:ext cx="4186767" cy="1220258"/>
          </a:xfrm>
          <a:prstGeom prst="roundRect">
            <a:avLst/>
          </a:prstGeom>
          <a:noFill/>
          <a:ln w="9525" cap="flat" cmpd="sng">
            <a:noFill/>
            <a:bevel/>
          </a:ln>
        </p:spPr>
        <p:txBody>
          <a:bodyPr wrap="square" rtlCol="0" anchor="ctr">
            <a:spAutoFit/>
          </a:bodyPr>
          <a:lstStyle/>
          <a:p>
            <a:pPr marL="342900" indent="-342900" algn="ctr" eaLnBrk="0" hangingPunct="0">
              <a:lnSpc>
                <a:spcPct val="150000"/>
              </a:lnSpc>
            </a:pPr>
            <a:endParaRPr lang="zh-CN" altLang="en-US" sz="1600" dirty="0"/>
          </a:p>
        </p:txBody>
      </p:sp>
      <p:sp>
        <p:nvSpPr>
          <p:cNvPr id="17" name="矩形: 圆角 16"/>
          <p:cNvSpPr/>
          <p:nvPr/>
        </p:nvSpPr>
        <p:spPr bwMode="auto">
          <a:xfrm>
            <a:off x="841757" y="1087967"/>
            <a:ext cx="10981943" cy="3135330"/>
          </a:xfrm>
          <a:prstGeom prst="roundRect">
            <a:avLst>
              <a:gd name="adj" fmla="val 12383"/>
            </a:avLst>
          </a:prstGeom>
          <a:noFill/>
          <a:ln w="38100" cap="flat" cmpd="sng">
            <a:solidFill>
              <a:srgbClr val="FF9900"/>
            </a:solidFill>
            <a:bevel/>
          </a:ln>
        </p:spPr>
        <p:txBody>
          <a:bodyPr wrap="square" rtlCol="0" anchor="ctr">
            <a:spAutoFit/>
          </a:bodyPr>
          <a:lstStyle/>
          <a:p>
            <a:pPr marL="342900" indent="-342900" algn="ctr" eaLnBrk="0" hangingPunct="0">
              <a:lnSpc>
                <a:spcPct val="150000"/>
              </a:lnSpc>
            </a:pPr>
            <a:endParaRPr lang="zh-CN" altLang="en-US" sz="1600" dirty="0"/>
          </a:p>
        </p:txBody>
      </p:sp>
      <p:sp>
        <p:nvSpPr>
          <p:cNvPr id="12" name="Textfeld 11"/>
          <p:cNvSpPr txBox="1"/>
          <p:nvPr/>
        </p:nvSpPr>
        <p:spPr>
          <a:xfrm>
            <a:off x="989896" y="809519"/>
            <a:ext cx="792480" cy="460375"/>
          </a:xfrm>
          <a:prstGeom prst="rect">
            <a:avLst/>
          </a:prstGeom>
          <a:noFill/>
        </p:spPr>
        <p:txBody>
          <a:bodyPr wrap="none"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国际</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16"/>
          <p:cNvSpPr/>
          <p:nvPr/>
        </p:nvSpPr>
        <p:spPr>
          <a:xfrm>
            <a:off x="1010285" y="224790"/>
            <a:ext cx="5597525" cy="583565"/>
          </a:xfrm>
          <a:prstGeom prst="rect">
            <a:avLst/>
          </a:prstGeom>
          <a:noFill/>
          <a:ln w="9525">
            <a:noFill/>
          </a:ln>
        </p:spPr>
        <p:txBody>
          <a:bodyPr wrap="square">
            <a:spAutoFit/>
          </a:bodyPr>
          <a:p>
            <a:r>
              <a:rPr lang="zh-CN" altLang="en-US" sz="3200" b="1" dirty="0">
                <a:latin typeface="微软雅黑" panose="020B0503020204020204" pitchFamily="34" charset="-122"/>
                <a:ea typeface="微软雅黑" panose="020B0503020204020204" pitchFamily="34" charset="-122"/>
              </a:rPr>
              <a:t>国产仪器性能仍有提升空间</a:t>
            </a:r>
            <a:endParaRPr lang="zh-CN" altLang="en-US" sz="3200" b="1" dirty="0">
              <a:latin typeface="微软雅黑" panose="020B0503020204020204" pitchFamily="34" charset="-122"/>
              <a:ea typeface="微软雅黑" panose="020B0503020204020204" pitchFamily="34" charset="-122"/>
            </a:endParaRPr>
          </a:p>
        </p:txBody>
      </p:sp>
      <p:graphicFrame>
        <p:nvGraphicFramePr>
          <p:cNvPr id="9" name="对象 8"/>
          <p:cNvGraphicFramePr>
            <a:graphicFrameLocks noChangeAspect="1"/>
          </p:cNvGraphicFramePr>
          <p:nvPr/>
        </p:nvGraphicFramePr>
        <p:xfrm>
          <a:off x="2580005" y="1012190"/>
          <a:ext cx="4648200" cy="3247390"/>
        </p:xfrm>
        <a:graphic>
          <a:graphicData uri="http://schemas.openxmlformats.org/presentationml/2006/ole">
            <mc:AlternateContent xmlns:mc="http://schemas.openxmlformats.org/markup-compatibility/2006">
              <mc:Choice xmlns:v="urn:schemas-microsoft-com:vml" Requires="v">
                <p:oleObj spid="_x0000_s2" name="Graph" r:id="rId1" imgW="4163695" imgH="2921000" progId="Origin50.Graph">
                  <p:embed/>
                </p:oleObj>
              </mc:Choice>
              <mc:Fallback>
                <p:oleObj name="Graph" r:id="rId1" imgW="4163695" imgH="2921000" progId="Origin50.Graph">
                  <p:embed/>
                  <p:pic>
                    <p:nvPicPr>
                      <p:cNvPr id="0" name="图片 1"/>
                      <p:cNvPicPr/>
                      <p:nvPr/>
                    </p:nvPicPr>
                    <p:blipFill>
                      <a:blip r:embed="rId2"/>
                      <a:stretch>
                        <a:fillRect/>
                      </a:stretch>
                    </p:blipFill>
                    <p:spPr>
                      <a:xfrm>
                        <a:off x="2580005" y="1012190"/>
                        <a:ext cx="4648200" cy="3247390"/>
                      </a:xfrm>
                      <a:prstGeom prst="rect">
                        <a:avLst/>
                      </a:prstGeom>
                    </p:spPr>
                  </p:pic>
                </p:oleObj>
              </mc:Fallback>
            </mc:AlternateContent>
          </a:graphicData>
        </a:graphic>
      </p:graphicFrame>
      <p:graphicFrame>
        <p:nvGraphicFramePr>
          <p:cNvPr id="3" name="表格 7"/>
          <p:cNvGraphicFramePr>
            <a:graphicFrameLocks noGrp="1"/>
          </p:cNvGraphicFramePr>
          <p:nvPr>
            <p:custDataLst>
              <p:tags r:id="rId3"/>
            </p:custDataLst>
          </p:nvPr>
        </p:nvGraphicFramePr>
        <p:xfrm>
          <a:off x="6607810" y="1293495"/>
          <a:ext cx="5332095" cy="2383155"/>
        </p:xfrm>
        <a:graphic>
          <a:graphicData uri="http://schemas.openxmlformats.org/drawingml/2006/table">
            <a:tbl>
              <a:tblPr firstRow="1" bandRow="1">
                <a:tableStyleId>{21E4AEA4-8DFA-4A89-87EB-49C32662AFE0}</a:tableStyleId>
              </a:tblPr>
              <a:tblGrid>
                <a:gridCol w="1777365"/>
                <a:gridCol w="1777365"/>
                <a:gridCol w="1777365"/>
              </a:tblGrid>
              <a:tr h="986790">
                <a:tc>
                  <a:txBody>
                    <a:bodyPr/>
                    <a:p>
                      <a:pPr algn="ctr"/>
                      <a:r>
                        <a:rPr lang="zh-CN" altLang="en-US" sz="2000" b="1" dirty="0">
                          <a:latin typeface="Times New Roman" panose="02020603050405020304" pitchFamily="18" charset="0"/>
                          <a:ea typeface="微软雅黑" panose="020B0503020204020204" pitchFamily="34" charset="-122"/>
                        </a:rPr>
                        <a:t>仪器设备</a:t>
                      </a:r>
                      <a:endParaRPr lang="zh-CN" altLang="en-US" sz="2000" b="1" dirty="0">
                        <a:latin typeface="Times New Roman" panose="02020603050405020304" pitchFamily="18" charset="0"/>
                        <a:ea typeface="微软雅黑" panose="020B0503020204020204" pitchFamily="34" charset="-122"/>
                      </a:endParaRPr>
                    </a:p>
                  </a:txBody>
                  <a:tcPr anchor="ctr"/>
                </a:tc>
                <a:tc>
                  <a:txBody>
                    <a:bodyPr/>
                    <a:p>
                      <a:pPr algn="ct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密度指标</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RMSECV</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值</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p>
                      <a:pPr algn="ct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运动黏度指标</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RMSECV</a:t>
                      </a: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值</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r>
              <a:tr h="560070">
                <a:tc>
                  <a:txBody>
                    <a:bodyPr/>
                    <a:p>
                      <a:pPr algn="ctr"/>
                      <a:r>
                        <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rPr>
                        <a:t>国产设备</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0.00</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884</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p>
                      <a:pPr algn="ctr" fontAlgn="b"/>
                      <a:r>
                        <a:rPr lang="en-US" altLang="zh-CN" sz="2000" b="1" u="none" strike="noStrike"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0.</a:t>
                      </a:r>
                      <a:r>
                        <a:rPr lang="en-US" altLang="zh-CN" sz="2000" b="1"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1898</a:t>
                      </a:r>
                      <a:endParaRPr lang="en-US" altLang="zh-CN" sz="2000" b="1" u="none" strike="noStrike"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4763" marR="4763" marT="4763" marB="0" anchor="ctr"/>
                </a:tc>
              </a:tr>
              <a:tr h="836295">
                <a:tc>
                  <a:txBody>
                    <a:bodyPr/>
                    <a:p>
                      <a:pPr algn="ctr"/>
                      <a:r>
                        <a:rPr lang="zh-CN" altLang="en-US" sz="2000" b="1" dirty="0">
                          <a:latin typeface="Times New Roman" panose="02020603050405020304" pitchFamily="18" charset="0"/>
                          <a:ea typeface="微软雅黑" panose="020B0503020204020204" pitchFamily="34" charset="-122"/>
                        </a:rPr>
                        <a:t>标准值</a:t>
                      </a:r>
                      <a:endParaRPr lang="zh-CN" altLang="en-US" sz="2000" b="1" dirty="0">
                        <a:latin typeface="Times New Roman" panose="02020603050405020304" pitchFamily="18" charset="0"/>
                        <a:ea typeface="微软雅黑" panose="020B0503020204020204" pitchFamily="34" charset="-122"/>
                      </a:endParaRPr>
                    </a:p>
                  </a:txBody>
                  <a:tcPr anchor="ctr"/>
                </a:tc>
                <a:tc>
                  <a:txBody>
                    <a:bodyPr/>
                    <a:p>
                      <a:pPr algn="ctr"/>
                      <a:r>
                        <a:rPr lang="en-US" altLang="zh-CN" sz="2000" b="1" dirty="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0.000</a:t>
                      </a: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746</a:t>
                      </a:r>
                      <a:endPar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tc>
                <a:tc>
                  <a:txBody>
                    <a:bodyPr/>
                    <a:p>
                      <a:pPr algn="ctr" fontAlgn="b"/>
                      <a:r>
                        <a:rPr lang="en-US" altLang="zh-CN" sz="2000" b="1" u="none" strike="noStrike" dirty="0">
                          <a:solidFill>
                            <a:srgbClr val="C00000"/>
                          </a:solidFill>
                          <a:effectLst/>
                          <a:latin typeface="Times New Roman" panose="02020603050405020304" pitchFamily="18" charset="0"/>
                          <a:ea typeface="微软雅黑" panose="020B0503020204020204" pitchFamily="34" charset="-122"/>
                          <a:cs typeface="Times New Roman" panose="02020603050405020304" pitchFamily="18" charset="0"/>
                        </a:rPr>
                        <a:t>0.0</a:t>
                      </a:r>
                      <a:r>
                        <a:rPr lang="en-US" altLang="zh-CN" sz="2000" b="1" u="none" strike="noStrike" dirty="0">
                          <a:effectLst/>
                          <a:latin typeface="Times New Roman" panose="02020603050405020304" pitchFamily="18" charset="0"/>
                          <a:ea typeface="微软雅黑" panose="020B0503020204020204" pitchFamily="34" charset="-122"/>
                          <a:cs typeface="Times New Roman" panose="02020603050405020304" pitchFamily="18" charset="0"/>
                        </a:rPr>
                        <a:t>380</a:t>
                      </a:r>
                      <a:endParaRPr lang="en-US" altLang="zh-CN" sz="2000" b="1" u="none" strike="noStrike" dirty="0">
                        <a:effectLst/>
                        <a:latin typeface="Times New Roman" panose="02020603050405020304" pitchFamily="18" charset="0"/>
                        <a:ea typeface="微软雅黑" panose="020B0503020204020204" pitchFamily="34" charset="-122"/>
                        <a:cs typeface="Times New Roman" panose="02020603050405020304" pitchFamily="18" charset="0"/>
                      </a:endParaRPr>
                    </a:p>
                  </a:txBody>
                  <a:tcPr marL="4763" marR="4763" marT="4763" marB="0" anchor="ctr"/>
                </a:tc>
              </a:tr>
            </a:tbl>
          </a:graphicData>
        </a:graphic>
      </p:graphicFrame>
      <p:sp>
        <p:nvSpPr>
          <p:cNvPr id="5" name="椭圆 4"/>
          <p:cNvSpPr/>
          <p:nvPr/>
        </p:nvSpPr>
        <p:spPr>
          <a:xfrm>
            <a:off x="2863850" y="1475740"/>
            <a:ext cx="1116965" cy="1211580"/>
          </a:xfrm>
          <a:prstGeom prst="ellipse">
            <a:avLst/>
          </a:prstGeom>
          <a:noFill/>
          <a:ln w="19050" cap="flat" cmpd="sng">
            <a:solidFill>
              <a:srgbClr val="FF0000"/>
            </a:solidFill>
            <a:bevel/>
          </a:ln>
        </p:spPr>
        <p:txBody>
          <a:bodyPr wrap="square">
            <a:spAutoFit/>
          </a:bodyPr>
          <a:p>
            <a:pPr marL="342900" indent="-342900" eaLnBrk="0" hangingPunct="0">
              <a:lnSpc>
                <a:spcPct val="150000"/>
              </a:lnSpc>
            </a:pPr>
            <a:endParaRPr lang="zh-CN" altLang="en-US" sz="1600" dirty="0" smtClean="0"/>
          </a:p>
        </p:txBody>
      </p:sp>
      <p:sp>
        <p:nvSpPr>
          <p:cNvPr id="8" name="文本框 7"/>
          <p:cNvSpPr txBox="1"/>
          <p:nvPr/>
        </p:nvSpPr>
        <p:spPr>
          <a:xfrm>
            <a:off x="1010285" y="4259580"/>
            <a:ext cx="10340975" cy="2306955"/>
          </a:xfrm>
          <a:prstGeom prst="rect">
            <a:avLst/>
          </a:prstGeom>
          <a:noFill/>
          <a:ln>
            <a:noFill/>
          </a:ln>
        </p:spPr>
        <p:txBody>
          <a:bodyPr wrap="square">
            <a:spAutoFit/>
          </a:bodyPr>
          <a:p>
            <a:pPr fontAlgn="auto">
              <a:lnSpc>
                <a:spcPct val="150000"/>
              </a:lnSpc>
            </a:pPr>
            <a:r>
              <a:rPr lang="zh-CN" sz="2400" b="1" dirty="0">
                <a:latin typeface="微软雅黑" panose="020B0503020204020204" pitchFamily="34" charset="-122"/>
                <a:ea typeface="微软雅黑" panose="020B0503020204020204" pitchFamily="34" charset="-122"/>
                <a:cs typeface="微软雅黑" panose="020B0503020204020204" pitchFamily="34" charset="-122"/>
              </a:rPr>
              <a:t>国产近红外油品测量仪器主要以光栅色散型为主，</a:t>
            </a:r>
            <a:r>
              <a:rPr lang="zh-CN" sz="24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波长分辨率较低</a:t>
            </a:r>
            <a:r>
              <a:rPr lang="zh-CN" sz="2400" b="1" dirty="0">
                <a:latin typeface="微软雅黑" panose="020B0503020204020204" pitchFamily="34" charset="-122"/>
                <a:ea typeface="微软雅黑" panose="020B0503020204020204" pitchFamily="34" charset="-122"/>
                <a:cs typeface="微软雅黑" panose="020B0503020204020204" pitchFamily="34" charset="-122"/>
              </a:rPr>
              <a:t>。</a:t>
            </a:r>
            <a:endParaRPr lang="zh-CN" sz="2400" b="1" dirty="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sz="2400" b="1" dirty="0">
                <a:latin typeface="微软雅黑" panose="020B0503020204020204" pitchFamily="34" charset="-122"/>
                <a:ea typeface="微软雅黑" panose="020B0503020204020204" pitchFamily="34" charset="-122"/>
                <a:cs typeface="微软雅黑" panose="020B0503020204020204" pitchFamily="34" charset="-122"/>
              </a:rPr>
              <a:t>一些厂家尝试研发傅里叶变换近红外光谱仪，但是仪器</a:t>
            </a:r>
            <a:r>
              <a:rPr lang="zh-CN" sz="24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稳定性较差，误差大</a:t>
            </a:r>
            <a:r>
              <a:rPr lang="zh-CN" sz="2400" b="1" dirty="0">
                <a:latin typeface="微软雅黑" panose="020B0503020204020204" pitchFamily="34" charset="-122"/>
                <a:ea typeface="微软雅黑" panose="020B0503020204020204" pitchFamily="34" charset="-122"/>
                <a:cs typeface="微软雅黑" panose="020B0503020204020204" pitchFamily="34" charset="-122"/>
              </a:rPr>
              <a:t>。</a:t>
            </a:r>
            <a:endParaRPr lang="zh-CN" sz="2400" b="1" dirty="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sz="2400" b="1" dirty="0">
                <a:latin typeface="微软雅黑" panose="020B0503020204020204" pitchFamily="34" charset="-122"/>
                <a:ea typeface="微软雅黑" panose="020B0503020204020204" pitchFamily="34" charset="-122"/>
                <a:cs typeface="微软雅黑" panose="020B0503020204020204" pitchFamily="34" charset="-122"/>
              </a:rPr>
              <a:t>关键的</a:t>
            </a:r>
            <a:r>
              <a:rPr lang="zh-CN" sz="24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红外干涉组件</a:t>
            </a:r>
            <a:r>
              <a:rPr lang="zh-CN" sz="2400" b="1" dirty="0">
                <a:latin typeface="微软雅黑" panose="020B0503020204020204" pitchFamily="34" charset="-122"/>
                <a:ea typeface="微软雅黑" panose="020B0503020204020204" pitchFamily="34" charset="-122"/>
                <a:cs typeface="微软雅黑" panose="020B0503020204020204" pitchFamily="34" charset="-122"/>
              </a:rPr>
              <a:t>基本上</a:t>
            </a:r>
            <a:r>
              <a:rPr lang="zh-CN" sz="24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靠国外进口</a:t>
            </a:r>
            <a:r>
              <a:rPr lang="zh-CN" sz="2400" b="1" dirty="0">
                <a:latin typeface="微软雅黑" panose="020B0503020204020204" pitchFamily="34" charset="-122"/>
                <a:ea typeface="微软雅黑" panose="020B0503020204020204" pitchFamily="34" charset="-122"/>
                <a:cs typeface="微软雅黑" panose="020B0503020204020204" pitchFamily="34" charset="-122"/>
              </a:rPr>
              <a:t>，且高端受禁运，只能得到低端产品。</a:t>
            </a:r>
            <a:endParaRPr lang="zh-CN" sz="2400" b="1" dirty="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sz="2400" b="1" dirty="0">
                <a:latin typeface="微软雅黑" panose="020B0503020204020204" pitchFamily="34" charset="-122"/>
                <a:ea typeface="微软雅黑" panose="020B0503020204020204" pitchFamily="34" charset="-122"/>
                <a:cs typeface="微软雅黑" panose="020B0503020204020204" pitchFamily="34" charset="-122"/>
              </a:rPr>
              <a:t>每台需单独建立数据模型，</a:t>
            </a:r>
            <a:r>
              <a:rPr lang="zh-CN" sz="24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无法在台间进行转移</a:t>
            </a:r>
            <a:r>
              <a:rPr lang="zh-CN" sz="2400" b="1" dirty="0">
                <a:latin typeface="微软雅黑" panose="020B0503020204020204" pitchFamily="34" charset="-122"/>
                <a:ea typeface="微软雅黑" panose="020B0503020204020204" pitchFamily="34" charset="-122"/>
                <a:cs typeface="微软雅黑" panose="020B0503020204020204" pitchFamily="34" charset="-122"/>
              </a:rPr>
              <a:t>。</a:t>
            </a:r>
            <a:endParaRPr lang="zh-CN" sz="2400" b="1"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a:blip r:embed="rId4"/>
          <a:stretch>
            <a:fillRect/>
          </a:stretch>
        </p:blipFill>
        <p:spPr>
          <a:xfrm>
            <a:off x="1533525" y="2449830"/>
            <a:ext cx="867410" cy="1294765"/>
          </a:xfrm>
          <a:prstGeom prst="rect">
            <a:avLst/>
          </a:prstGeom>
        </p:spPr>
      </p:pic>
      <p:pic>
        <p:nvPicPr>
          <p:cNvPr id="11" name="图片 10"/>
          <p:cNvPicPr>
            <a:picLocks noChangeAspect="1"/>
          </p:cNvPicPr>
          <p:nvPr/>
        </p:nvPicPr>
        <p:blipFill>
          <a:blip r:embed="rId5"/>
          <a:stretch>
            <a:fillRect/>
          </a:stretch>
        </p:blipFill>
        <p:spPr>
          <a:xfrm>
            <a:off x="1177925" y="1225550"/>
            <a:ext cx="1311275" cy="10312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标题 1"/>
          <p:cNvSpPr txBox="1"/>
          <p:nvPr/>
        </p:nvSpPr>
        <p:spPr>
          <a:xfrm>
            <a:off x="266700" y="229707"/>
            <a:ext cx="3520373" cy="418058"/>
          </a:xfrm>
          <a:prstGeom prst="rect">
            <a:avLst/>
          </a:prstGeom>
        </p:spPr>
        <p:txBody>
          <a:bodyPr/>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fontAlgn="auto" hangingPunct="1">
              <a:spcAft>
                <a:spcPts val="0"/>
              </a:spcAft>
              <a:defRPr/>
            </a:pPr>
            <a:r>
              <a:rPr lang="zh-CN" altLang="en-US" sz="3200" b="1" kern="0" dirty="0">
                <a:solidFill>
                  <a:schemeClr val="tx1"/>
                </a:solidFill>
                <a:latin typeface="微软雅黑" panose="020B0503020204020204" pitchFamily="34" charset="-122"/>
                <a:ea typeface="微软雅黑" panose="020B0503020204020204" pitchFamily="34" charset="-122"/>
              </a:rPr>
              <a:t>汇报提纲</a:t>
            </a:r>
            <a:endParaRPr lang="zh-CN" altLang="en-US" sz="3200" b="1" kern="0" dirty="0">
              <a:solidFill>
                <a:schemeClr val="tx1"/>
              </a:solidFill>
              <a:latin typeface="微软雅黑" panose="020B0503020204020204" pitchFamily="34" charset="-122"/>
              <a:ea typeface="微软雅黑" panose="020B0503020204020204" pitchFamily="34" charset="-122"/>
            </a:endParaRPr>
          </a:p>
        </p:txBody>
      </p:sp>
      <p:sp>
        <p:nvSpPr>
          <p:cNvPr id="15" name="TextBox 4"/>
          <p:cNvSpPr txBox="1">
            <a:spLocks noChangeArrowheads="1"/>
          </p:cNvSpPr>
          <p:nvPr/>
        </p:nvSpPr>
        <p:spPr bwMode="auto">
          <a:xfrm>
            <a:off x="4631043" y="1529373"/>
            <a:ext cx="3057247"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0" algn="dist" fontAlgn="base">
              <a:lnSpc>
                <a:spcPct val="150000"/>
              </a:lnSpc>
              <a:spcBef>
                <a:spcPct val="0"/>
              </a:spcBef>
              <a:spcAft>
                <a:spcPct val="0"/>
              </a:spcAft>
              <a:buNone/>
            </a:pPr>
            <a:r>
              <a:rPr lang="zh-CN" altLang="en-US" b="1" dirty="0">
                <a:solidFill>
                  <a:schemeClr val="accent2"/>
                </a:solidFill>
              </a:rPr>
              <a:t>背景与现状</a:t>
            </a:r>
            <a:endParaRPr lang="en-US" altLang="zh-CN" b="1" dirty="0">
              <a:solidFill>
                <a:schemeClr val="accent2"/>
              </a:solidFill>
            </a:endParaRPr>
          </a:p>
        </p:txBody>
      </p:sp>
      <p:sp>
        <p:nvSpPr>
          <p:cNvPr id="18" name="AutoShape 22"/>
          <p:cNvSpPr>
            <a:spLocks noChangeArrowheads="1"/>
          </p:cNvSpPr>
          <p:nvPr/>
        </p:nvSpPr>
        <p:spPr bwMode="auto">
          <a:xfrm>
            <a:off x="3823005" y="1735736"/>
            <a:ext cx="539750" cy="503238"/>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一</a:t>
            </a:r>
            <a:endPar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endParaRPr>
          </a:p>
        </p:txBody>
      </p:sp>
      <p:sp>
        <p:nvSpPr>
          <p:cNvPr id="19" name="AutoShape 22"/>
          <p:cNvSpPr>
            <a:spLocks noChangeArrowheads="1"/>
          </p:cNvSpPr>
          <p:nvPr/>
        </p:nvSpPr>
        <p:spPr bwMode="auto">
          <a:xfrm>
            <a:off x="3823005" y="2572350"/>
            <a:ext cx="539750" cy="503238"/>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二</a:t>
            </a:r>
            <a:endParaRPr lang="zh-CN" altLang="en-US" sz="3200" b="1" kern="0"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endParaRPr>
          </a:p>
        </p:txBody>
      </p:sp>
      <p:sp>
        <p:nvSpPr>
          <p:cNvPr id="20" name="AutoShape 22"/>
          <p:cNvSpPr>
            <a:spLocks noChangeArrowheads="1"/>
          </p:cNvSpPr>
          <p:nvPr/>
        </p:nvSpPr>
        <p:spPr bwMode="auto">
          <a:xfrm>
            <a:off x="3823005" y="3408964"/>
            <a:ext cx="539750" cy="504825"/>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三</a:t>
            </a:r>
            <a:endPar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endParaRPr>
          </a:p>
        </p:txBody>
      </p:sp>
      <p:sp>
        <p:nvSpPr>
          <p:cNvPr id="21" name="AutoShape 22"/>
          <p:cNvSpPr>
            <a:spLocks noChangeArrowheads="1"/>
          </p:cNvSpPr>
          <p:nvPr/>
        </p:nvSpPr>
        <p:spPr bwMode="auto">
          <a:xfrm>
            <a:off x="3823005" y="4248033"/>
            <a:ext cx="539750" cy="503238"/>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四</a:t>
            </a:r>
            <a:endPar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endParaRPr>
          </a:p>
        </p:txBody>
      </p:sp>
      <p:sp>
        <p:nvSpPr>
          <p:cNvPr id="22" name="矩形 13"/>
          <p:cNvSpPr>
            <a:spLocks noChangeArrowheads="1"/>
          </p:cNvSpPr>
          <p:nvPr/>
        </p:nvSpPr>
        <p:spPr bwMode="auto">
          <a:xfrm>
            <a:off x="4631055" y="2365375"/>
            <a:ext cx="305752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0" algn="dist" fontAlgn="base">
              <a:lnSpc>
                <a:spcPct val="150000"/>
              </a:lnSpc>
              <a:spcBef>
                <a:spcPct val="0"/>
              </a:spcBef>
              <a:spcAft>
                <a:spcPct val="0"/>
              </a:spcAft>
              <a:buNone/>
            </a:pPr>
            <a:r>
              <a:rPr lang="zh-CN" altLang="en-US" b="1" dirty="0">
                <a:solidFill>
                  <a:srgbClr val="FF0000"/>
                </a:solidFill>
              </a:rPr>
              <a:t>预期提升效果</a:t>
            </a:r>
            <a:endParaRPr lang="zh-CN" altLang="en-US" b="1" dirty="0">
              <a:solidFill>
                <a:srgbClr val="FF0000"/>
              </a:solidFill>
            </a:endParaRPr>
          </a:p>
        </p:txBody>
      </p:sp>
      <p:sp>
        <p:nvSpPr>
          <p:cNvPr id="23" name="矩形 15"/>
          <p:cNvSpPr>
            <a:spLocks noChangeArrowheads="1"/>
          </p:cNvSpPr>
          <p:nvPr/>
        </p:nvSpPr>
        <p:spPr bwMode="auto">
          <a:xfrm>
            <a:off x="4631041" y="3234179"/>
            <a:ext cx="3057247"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fontAlgn="base">
              <a:lnSpc>
                <a:spcPct val="150000"/>
              </a:lnSpc>
              <a:spcBef>
                <a:spcPct val="0"/>
              </a:spcBef>
              <a:spcAft>
                <a:spcPct val="0"/>
              </a:spcAft>
              <a:buNone/>
              <a:defRPr/>
            </a:pPr>
            <a:r>
              <a:rPr lang="zh-CN" altLang="en-US" b="1" dirty="0">
                <a:solidFill>
                  <a:srgbClr val="2D2D8A"/>
                </a:solidFill>
              </a:rPr>
              <a:t>技术方案与指标</a:t>
            </a:r>
            <a:endParaRPr lang="zh-CN" altLang="en-US" b="1" dirty="0">
              <a:solidFill>
                <a:srgbClr val="2D2D8A"/>
              </a:solidFill>
            </a:endParaRPr>
          </a:p>
        </p:txBody>
      </p:sp>
      <p:sp>
        <p:nvSpPr>
          <p:cNvPr id="24" name="AutoShape 22"/>
          <p:cNvSpPr>
            <a:spLocks noChangeArrowheads="1"/>
          </p:cNvSpPr>
          <p:nvPr/>
        </p:nvSpPr>
        <p:spPr bwMode="auto">
          <a:xfrm>
            <a:off x="3823005" y="5080624"/>
            <a:ext cx="539750" cy="503237"/>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五</a:t>
            </a:r>
            <a:endPar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endParaRPr>
          </a:p>
        </p:txBody>
      </p:sp>
      <p:sp>
        <p:nvSpPr>
          <p:cNvPr id="25" name="矩形 21"/>
          <p:cNvSpPr>
            <a:spLocks noChangeArrowheads="1"/>
          </p:cNvSpPr>
          <p:nvPr/>
        </p:nvSpPr>
        <p:spPr bwMode="auto">
          <a:xfrm>
            <a:off x="4631042" y="4853281"/>
            <a:ext cx="3057246"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0" algn="dist" fontAlgn="base">
              <a:lnSpc>
                <a:spcPct val="150000"/>
              </a:lnSpc>
              <a:spcBef>
                <a:spcPct val="0"/>
              </a:spcBef>
              <a:spcAft>
                <a:spcPct val="0"/>
              </a:spcAft>
              <a:buNone/>
            </a:pPr>
            <a:r>
              <a:rPr lang="zh-CN" altLang="en-US" b="1" dirty="0">
                <a:solidFill>
                  <a:srgbClr val="2D2D8A"/>
                </a:solidFill>
              </a:rPr>
              <a:t>预算与应用展望</a:t>
            </a:r>
            <a:endParaRPr lang="zh-CN" altLang="en-US" b="1" dirty="0">
              <a:solidFill>
                <a:srgbClr val="2D2D8A"/>
              </a:solidFill>
            </a:endParaRPr>
          </a:p>
        </p:txBody>
      </p:sp>
      <p:sp>
        <p:nvSpPr>
          <p:cNvPr id="27" name="矩形 21"/>
          <p:cNvSpPr>
            <a:spLocks noChangeArrowheads="1"/>
          </p:cNvSpPr>
          <p:nvPr/>
        </p:nvSpPr>
        <p:spPr bwMode="auto">
          <a:xfrm>
            <a:off x="4631042" y="4070320"/>
            <a:ext cx="3057246"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0" algn="dist" fontAlgn="base">
              <a:lnSpc>
                <a:spcPct val="150000"/>
              </a:lnSpc>
              <a:spcBef>
                <a:spcPct val="0"/>
              </a:spcBef>
              <a:spcAft>
                <a:spcPct val="0"/>
              </a:spcAft>
              <a:buNone/>
            </a:pPr>
            <a:r>
              <a:rPr lang="zh-CN" altLang="en-US" b="1" dirty="0">
                <a:solidFill>
                  <a:srgbClr val="2D2D8A"/>
                </a:solidFill>
              </a:rPr>
              <a:t>项目研究基础</a:t>
            </a:r>
            <a:endParaRPr lang="zh-CN" altLang="en-US" b="1" dirty="0">
              <a:solidFill>
                <a:srgbClr val="2D2D8A"/>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6"/>
          <p:cNvSpPr/>
          <p:nvPr/>
        </p:nvSpPr>
        <p:spPr>
          <a:xfrm>
            <a:off x="1021715" y="191770"/>
            <a:ext cx="7025640" cy="583565"/>
          </a:xfrm>
          <a:prstGeom prst="rect">
            <a:avLst/>
          </a:prstGeom>
          <a:noFill/>
          <a:ln w="9525">
            <a:noFill/>
          </a:ln>
        </p:spPr>
        <p:txBody>
          <a:bodyPr wrap="square">
            <a:spAutoFit/>
          </a:bodyPr>
          <a:lstStyle/>
          <a:p>
            <a:r>
              <a:rPr lang="zh-CN" altLang="en-US" sz="3200" b="1" dirty="0">
                <a:latin typeface="微软雅黑" panose="020B0503020204020204" pitchFamily="34" charset="-122"/>
                <a:ea typeface="微软雅黑" panose="020B0503020204020204" pitchFamily="34" charset="-122"/>
              </a:rPr>
              <a:t>油企迫切希望建立快检能力</a:t>
            </a:r>
            <a:endParaRPr lang="zh-CN" altLang="en-US" sz="32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506730" y="562610"/>
            <a:ext cx="11206480" cy="953135"/>
          </a:xfrm>
          <a:prstGeom prst="rect">
            <a:avLst/>
          </a:prstGeom>
          <a:noFill/>
          <a:ln>
            <a:noFill/>
          </a:ln>
        </p:spPr>
        <p:txBody>
          <a:bodyPr wrap="none">
            <a:spAutoFit/>
          </a:bodyPr>
          <a:lstStyle/>
          <a:p>
            <a:pPr algn="l" eaLnBrk="1" hangingPunct="1">
              <a:lnSpc>
                <a:spcPct val="200000"/>
              </a:lnSpc>
            </a:pPr>
            <a:r>
              <a:rPr lang="zh-CN" altLang="en-US" sz="2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国内油企迫切希望</a:t>
            </a: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sym typeface="+mn-ea"/>
              </a:rPr>
              <a:t>打击</a:t>
            </a:r>
            <a:r>
              <a:rPr lang="en-US" altLang="zh-CN" sz="2800" b="1" dirty="0">
                <a:latin typeface="微软雅黑" panose="020B0503020204020204" pitchFamily="34" charset="-122"/>
                <a:ea typeface="微软雅黑" panose="020B0503020204020204" pitchFamily="34" charset="-122"/>
                <a:cs typeface="Times New Roman" panose="02020603050405020304" pitchFamily="18" charset="0"/>
                <a:sym typeface="+mn-ea"/>
              </a:rPr>
              <a:t>“</a:t>
            </a: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sym typeface="+mn-ea"/>
              </a:rPr>
              <a:t>李鬼</a:t>
            </a:r>
            <a:r>
              <a:rPr lang="en-US" altLang="zh-CN" sz="2800" b="1" dirty="0">
                <a:latin typeface="微软雅黑" panose="020B0503020204020204" pitchFamily="34" charset="-122"/>
                <a:ea typeface="微软雅黑" panose="020B0503020204020204" pitchFamily="34" charset="-122"/>
                <a:cs typeface="Times New Roman" panose="02020603050405020304" pitchFamily="18" charset="0"/>
                <a:sym typeface="+mn-ea"/>
              </a:rPr>
              <a:t>”</a:t>
            </a: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sym typeface="+mn-ea"/>
              </a:rPr>
              <a:t>，</a:t>
            </a:r>
            <a:r>
              <a:rPr lang="zh-CN" altLang="en-US" sz="2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禁绝加油站掺杂掺假，维护品牌信誉</a:t>
            </a:r>
            <a:endParaRPr lang="zh-CN" altLang="en-US" sz="2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 name="矩形: 圆角 3"/>
          <p:cNvSpPr/>
          <p:nvPr/>
        </p:nvSpPr>
        <p:spPr>
          <a:xfrm>
            <a:off x="1196340" y="1515745"/>
            <a:ext cx="9423400" cy="998220"/>
          </a:xfrm>
          <a:prstGeom prst="roundRect">
            <a:avLst/>
          </a:prstGeom>
          <a:solidFill>
            <a:srgbClr val="B9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24" name="文本框 3"/>
          <p:cNvSpPr txBox="1"/>
          <p:nvPr/>
        </p:nvSpPr>
        <p:spPr bwMode="auto">
          <a:xfrm>
            <a:off x="1331595" y="1536700"/>
            <a:ext cx="9210040" cy="977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fontAlgn="auto">
              <a:lnSpc>
                <a:spcPct val="120000"/>
              </a:lnSpc>
            </a:pPr>
            <a:r>
              <a:rPr lang="zh-CN" altLang="en-US" sz="24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中国中化集团</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寻求与计量院继续合作，开发国内傅里叶近红外光谱油品快检设备、标物和软件。</a:t>
            </a:r>
            <a:endParaRPr lang="zh-CN" altLang="en-US"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本框 5"/>
          <p:cNvSpPr txBox="1"/>
          <p:nvPr/>
        </p:nvSpPr>
        <p:spPr>
          <a:xfrm>
            <a:off x="1196340" y="2644775"/>
            <a:ext cx="9345295" cy="1714500"/>
          </a:xfrm>
          <a:prstGeom prst="rect">
            <a:avLst/>
          </a:prstGeom>
          <a:noFill/>
          <a:ln>
            <a:noFill/>
          </a:ln>
        </p:spPr>
        <p:txBody>
          <a:bodyPr wrap="square">
            <a:spAutoFit/>
          </a:bodyPr>
          <a:lstStyle/>
          <a:p>
            <a:pPr algn="l" fontAlgn="auto">
              <a:lnSpc>
                <a:spcPct val="120000"/>
              </a:lnSpc>
            </a:pPr>
            <a:r>
              <a:rPr lang="zh-CN" altLang="en-US"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初次合作</a:t>
            </a:r>
            <a:r>
              <a:rPr lang="en-US" altLang="zh-CN"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：油品近红外光谱定量分析模型算法软件</a:t>
            </a:r>
            <a:endParaRPr lang="zh-CN" altLang="en-US"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l" fontAlgn="auto">
              <a:lnSpc>
                <a:spcPct val="120000"/>
              </a:lnSpc>
            </a:pPr>
            <a:r>
              <a:rPr lang="zh-CN" altLang="en-US"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投入与成果：双方各投入</a:t>
            </a:r>
            <a:r>
              <a:rPr lang="en-US" altLang="zh-CN"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50.00</a:t>
            </a:r>
            <a:r>
              <a:rPr lang="zh-CN" altLang="en-US"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万元，</a:t>
            </a:r>
            <a:r>
              <a:rPr lang="en-US" altLang="zh-CN"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2021</a:t>
            </a:r>
            <a:r>
              <a:rPr lang="zh-CN" altLang="en-US"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年销售额</a:t>
            </a:r>
            <a:r>
              <a:rPr lang="en-US" altLang="zh-CN"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767.00</a:t>
            </a:r>
            <a:r>
              <a:rPr lang="zh-CN" altLang="en-US"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万元；计量院</a:t>
            </a:r>
            <a:r>
              <a:rPr lang="en-US" altLang="zh-CN"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endParaRPr lang="en-US" altLang="zh-CN"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l" fontAlgn="auto">
              <a:lnSpc>
                <a:spcPct val="120000"/>
              </a:lnSpc>
            </a:pPr>
            <a:r>
              <a:rPr lang="en-US" altLang="zh-CN"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收益</a:t>
            </a:r>
            <a:r>
              <a:rPr lang="en-US" altLang="zh-CN"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200.00</a:t>
            </a:r>
            <a:r>
              <a:rPr lang="zh-CN" altLang="en-US"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万元。</a:t>
            </a:r>
            <a:r>
              <a:rPr lang="en-US" altLang="zh-CN"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2022</a:t>
            </a:r>
            <a:r>
              <a:rPr lang="zh-CN" altLang="en-US"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年上半年销售额超</a:t>
            </a:r>
            <a:r>
              <a:rPr lang="en-US" altLang="zh-CN"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1500</a:t>
            </a:r>
            <a:r>
              <a:rPr lang="zh-CN" altLang="en-US"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万元；计</a:t>
            </a:r>
            <a:endParaRPr lang="zh-CN" altLang="en-US"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l" fontAlgn="auto">
              <a:lnSpc>
                <a:spcPct val="120000"/>
              </a:lnSpc>
            </a:pPr>
            <a:r>
              <a:rPr lang="zh-CN" altLang="en-US"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量院收益</a:t>
            </a:r>
            <a:r>
              <a:rPr lang="en-US" altLang="zh-CN"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300.00</a:t>
            </a:r>
            <a:r>
              <a:rPr lang="zh-CN" altLang="en-US"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万元。</a:t>
            </a:r>
            <a:r>
              <a:rPr lang="zh-CN" altLang="en-US" sz="2200" b="1" dirty="0">
                <a:latin typeface="微软雅黑" panose="020B0503020204020204" pitchFamily="34" charset="-122"/>
                <a:ea typeface="微软雅黑" panose="020B0503020204020204" pitchFamily="34" charset="-122"/>
                <a:cs typeface="Times New Roman" panose="02020603050405020304" pitchFamily="18" charset="0"/>
                <a:sym typeface="+mn-ea"/>
              </a:rPr>
              <a:t>双方合作顺利。</a:t>
            </a:r>
            <a:endParaRPr lang="zh-CN" altLang="en-US"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文本框 6"/>
          <p:cNvSpPr txBox="1"/>
          <p:nvPr/>
        </p:nvSpPr>
        <p:spPr>
          <a:xfrm>
            <a:off x="1216660" y="4378960"/>
            <a:ext cx="7417435" cy="1308735"/>
          </a:xfrm>
          <a:prstGeom prst="rect">
            <a:avLst/>
          </a:prstGeom>
          <a:noFill/>
          <a:ln>
            <a:noFill/>
          </a:ln>
        </p:spPr>
        <p:txBody>
          <a:bodyPr wrap="none">
            <a:spAutoFit/>
          </a:bodyPr>
          <a:lstStyle/>
          <a:p>
            <a:pPr algn="l" fontAlgn="auto">
              <a:lnSpc>
                <a:spcPct val="120000"/>
              </a:lnSpc>
            </a:pPr>
            <a:r>
              <a:rPr lang="zh-CN" altLang="en-US"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深入合作</a:t>
            </a:r>
            <a:r>
              <a:rPr lang="en-US" altLang="zh-CN"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2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提升硬件性能</a:t>
            </a:r>
            <a:r>
              <a:rPr lang="zh-CN" altLang="en-US"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2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研制校准标物</a:t>
            </a:r>
            <a:r>
              <a:rPr lang="zh-CN" altLang="en-US"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2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研发新型算法</a:t>
            </a:r>
            <a:endParaRPr lang="zh-CN" altLang="en-US"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l" fontAlgn="auto">
              <a:lnSpc>
                <a:spcPct val="120000"/>
              </a:lnSpc>
            </a:pPr>
            <a:r>
              <a:rPr lang="zh-CN" altLang="en-US"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预期投入</a:t>
            </a:r>
            <a:r>
              <a:rPr lang="en-US" altLang="zh-CN"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：计量院投入</a:t>
            </a:r>
            <a:r>
              <a:rPr lang="en-US" altLang="zh-CN"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96.00</a:t>
            </a:r>
            <a:r>
              <a:rPr lang="zh-CN" altLang="en-US"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万元。</a:t>
            </a:r>
            <a:endParaRPr lang="zh-CN" altLang="en-US"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l" fontAlgn="auto">
              <a:lnSpc>
                <a:spcPct val="120000"/>
              </a:lnSpc>
            </a:pPr>
            <a:r>
              <a:rPr lang="zh-CN" altLang="en-US"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预期成果</a:t>
            </a:r>
            <a:r>
              <a:rPr lang="en-US" altLang="zh-CN"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：计量院收益占比由</a:t>
            </a:r>
            <a:r>
              <a:rPr lang="en-US" altLang="zh-CN"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20%</a:t>
            </a:r>
            <a:r>
              <a:rPr lang="zh-CN" altLang="en-US"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上升至（</a:t>
            </a:r>
            <a:r>
              <a:rPr lang="en-US" altLang="zh-CN"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40~50)%</a:t>
            </a:r>
            <a:endParaRPr lang="zh-CN" altLang="en-US"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矩形 1"/>
          <p:cNvSpPr/>
          <p:nvPr/>
        </p:nvSpPr>
        <p:spPr>
          <a:xfrm>
            <a:off x="0" y="5702935"/>
            <a:ext cx="12192000" cy="954405"/>
          </a:xfrm>
          <a:prstGeom prst="rect">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不断更新产品，</a:t>
            </a:r>
            <a:r>
              <a:rPr lang="zh-CN" altLang="en-US" sz="32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实现技术创新</a:t>
            </a:r>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32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继续合作共赢</a:t>
            </a:r>
            <a:endParaRPr lang="zh-CN" altLang="en-US" sz="32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矩形: 圆角 13"/>
          <p:cNvSpPr/>
          <p:nvPr/>
        </p:nvSpPr>
        <p:spPr bwMode="auto">
          <a:xfrm>
            <a:off x="1196340" y="2587853"/>
            <a:ext cx="9423400" cy="1728000"/>
          </a:xfrm>
          <a:prstGeom prst="roundRect">
            <a:avLst>
              <a:gd name="adj" fmla="val 12383"/>
            </a:avLst>
          </a:prstGeom>
          <a:noFill/>
          <a:ln w="38100" cap="flat" cmpd="sng">
            <a:solidFill>
              <a:srgbClr val="FF9900"/>
            </a:solidFill>
            <a:bevel/>
          </a:ln>
        </p:spPr>
        <p:txBody>
          <a:bodyPr wrap="square" rtlCol="0" anchor="ctr">
            <a:spAutoFit/>
          </a:bodyPr>
          <a:p>
            <a:pPr marL="342900" indent="-342900" algn="ctr" eaLnBrk="0" hangingPunct="0">
              <a:lnSpc>
                <a:spcPct val="150000"/>
              </a:lnSpc>
            </a:pPr>
            <a:endParaRPr lang="zh-CN" altLang="en-US" sz="1600" dirty="0"/>
          </a:p>
        </p:txBody>
      </p:sp>
      <p:sp>
        <p:nvSpPr>
          <p:cNvPr id="3" name="矩形: 圆角 13"/>
          <p:cNvSpPr/>
          <p:nvPr/>
        </p:nvSpPr>
        <p:spPr bwMode="auto">
          <a:xfrm>
            <a:off x="1156970" y="4426813"/>
            <a:ext cx="9423400" cy="1260000"/>
          </a:xfrm>
          <a:prstGeom prst="roundRect">
            <a:avLst>
              <a:gd name="adj" fmla="val 12383"/>
            </a:avLst>
          </a:prstGeom>
          <a:noFill/>
          <a:ln w="38100" cap="flat" cmpd="sng">
            <a:solidFill>
              <a:srgbClr val="FF9900"/>
            </a:solidFill>
            <a:bevel/>
          </a:ln>
        </p:spPr>
        <p:txBody>
          <a:bodyPr wrap="square" rtlCol="0" anchor="ctr">
            <a:spAutoFit/>
          </a:bodyPr>
          <a:p>
            <a:pPr marL="342900" indent="-342900" algn="ctr" eaLnBrk="0" hangingPunct="0">
              <a:lnSpc>
                <a:spcPct val="150000"/>
              </a:lnSpc>
            </a:pPr>
            <a:endParaRPr lang="zh-CN" alt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6"/>
          <p:cNvSpPr/>
          <p:nvPr/>
        </p:nvSpPr>
        <p:spPr>
          <a:xfrm>
            <a:off x="1021715" y="182880"/>
            <a:ext cx="7726045" cy="583565"/>
          </a:xfrm>
          <a:prstGeom prst="rect">
            <a:avLst/>
          </a:prstGeom>
          <a:noFill/>
          <a:ln w="9525">
            <a:noFill/>
          </a:ln>
        </p:spPr>
        <p:txBody>
          <a:bodyPr wrap="square">
            <a:spAutoFit/>
          </a:bodyPr>
          <a:lstStyle/>
          <a:p>
            <a:r>
              <a:rPr lang="zh-CN" altLang="en-US" sz="3200" b="1" dirty="0">
                <a:latin typeface="微软雅黑" panose="020B0503020204020204" pitchFamily="34" charset="-122"/>
                <a:ea typeface="微软雅黑" panose="020B0503020204020204" pitchFamily="34" charset="-122"/>
              </a:rPr>
              <a:t>国家需要打破国外禁运，实现自主创新</a:t>
            </a:r>
            <a:endParaRPr lang="zh-CN" altLang="en-US" sz="32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1654175" y="951865"/>
            <a:ext cx="8883650" cy="1308735"/>
          </a:xfrm>
          <a:prstGeom prst="rect">
            <a:avLst/>
          </a:prstGeom>
          <a:noFill/>
          <a:ln>
            <a:noFill/>
          </a:ln>
        </p:spPr>
        <p:txBody>
          <a:bodyPr wrap="square">
            <a:spAutoFit/>
          </a:bodyPr>
          <a:lstStyle/>
          <a:p>
            <a:pPr algn="l" fontAlgn="auto">
              <a:lnSpc>
                <a:spcPct val="120000"/>
              </a:lnSpc>
            </a:pPr>
            <a:r>
              <a:rPr lang="zh-CN" altLang="en-US"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海军和空军受国外禁运，要求采购100套以上近红外傅里叶快检装置检测航空油料计划。</a:t>
            </a:r>
            <a:endParaRPr lang="zh-CN" altLang="en-US"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l" fontAlgn="auto">
              <a:lnSpc>
                <a:spcPct val="120000"/>
              </a:lnSpc>
            </a:pPr>
            <a:r>
              <a:rPr lang="zh-CN" altLang="en-US"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相关单位</a:t>
            </a:r>
            <a:r>
              <a:rPr lang="en-US" altLang="zh-CN"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华夏科创</a:t>
            </a:r>
            <a:r>
              <a:rPr lang="en-US" altLang="zh-CN"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寻求与中国计量院开展联合研发。</a:t>
            </a:r>
            <a:endParaRPr lang="zh-CN" altLang="en-US" sz="18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文本框 4"/>
          <p:cNvSpPr txBox="1"/>
          <p:nvPr/>
        </p:nvSpPr>
        <p:spPr>
          <a:xfrm>
            <a:off x="1741170" y="2374900"/>
            <a:ext cx="8883650" cy="902970"/>
          </a:xfrm>
          <a:prstGeom prst="rect">
            <a:avLst/>
          </a:prstGeom>
          <a:noFill/>
          <a:ln>
            <a:noFill/>
          </a:ln>
        </p:spPr>
        <p:txBody>
          <a:bodyPr wrap="square">
            <a:spAutoFit/>
          </a:bodyPr>
          <a:lstStyle/>
          <a:p>
            <a:pPr algn="l" fontAlgn="auto">
              <a:lnSpc>
                <a:spcPct val="120000"/>
              </a:lnSpc>
            </a:pPr>
            <a:r>
              <a:rPr lang="zh-CN" altLang="en-US"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傅里叶变换近红外光谱快检技术与申请中的智慧计量相结合，逐步建立覆盖全国的远程油品质量监控体系，实现远程计量和溯源。</a:t>
            </a:r>
            <a:endParaRPr lang="zh-CN" altLang="en-US" sz="18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descr="第一页（方案新）522"/>
          <p:cNvPicPr>
            <a:picLocks noChangeAspect="1"/>
          </p:cNvPicPr>
          <p:nvPr/>
        </p:nvPicPr>
        <p:blipFill>
          <a:blip r:embed="rId1"/>
          <a:stretch>
            <a:fillRect/>
          </a:stretch>
        </p:blipFill>
        <p:spPr>
          <a:xfrm>
            <a:off x="6224270" y="3211830"/>
            <a:ext cx="5967730" cy="3390265"/>
          </a:xfrm>
          <a:prstGeom prst="rect">
            <a:avLst/>
          </a:prstGeom>
        </p:spPr>
      </p:pic>
      <p:pic>
        <p:nvPicPr>
          <p:cNvPr id="19" name="Grafik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015" y="3379470"/>
            <a:ext cx="3747135" cy="3223260"/>
          </a:xfrm>
          <a:prstGeom prst="rect">
            <a:avLst/>
          </a:prstGeom>
        </p:spPr>
      </p:pic>
      <p:sp>
        <p:nvSpPr>
          <p:cNvPr id="7" name="箭头: 左右 6"/>
          <p:cNvSpPr/>
          <p:nvPr/>
        </p:nvSpPr>
        <p:spPr bwMode="auto">
          <a:xfrm>
            <a:off x="4572000" y="4572000"/>
            <a:ext cx="1652270" cy="648000"/>
          </a:xfrm>
          <a:prstGeom prst="leftRightArrow">
            <a:avLst/>
          </a:prstGeom>
          <a:solidFill>
            <a:srgbClr val="FFC000"/>
          </a:solidFill>
          <a:ln w="9525" cap="flat" cmpd="sng">
            <a:noFill/>
            <a:bevel/>
          </a:ln>
        </p:spPr>
        <p:txBody>
          <a:bodyPr wrap="square" rtlCol="0" anchor="ctr">
            <a:spAutoFit/>
          </a:bodyPr>
          <a:lstStyle/>
          <a:p>
            <a:pPr marL="342900" indent="-342900" algn="ctr" eaLnBrk="0" hangingPunct="0">
              <a:lnSpc>
                <a:spcPct val="150000"/>
              </a:lnSpc>
            </a:pPr>
            <a:endParaRPr lang="zh-CN" altLang="en-US" sz="1600" dirty="0"/>
          </a:p>
        </p:txBody>
      </p:sp>
      <p:sp>
        <p:nvSpPr>
          <p:cNvPr id="8" name="文本框 7"/>
          <p:cNvSpPr txBox="1"/>
          <p:nvPr/>
        </p:nvSpPr>
        <p:spPr bwMode="auto">
          <a:xfrm>
            <a:off x="4654268" y="5367405"/>
            <a:ext cx="1603324" cy="369332"/>
          </a:xfrm>
          <a:prstGeom prst="rect">
            <a:avLst/>
          </a:prstGeom>
          <a:noFill/>
          <a:ln>
            <a:noFill/>
          </a:ln>
        </p:spPr>
        <p:txBody>
          <a:bodyPr wrap="none" rtlCol="0">
            <a:spAutoFit/>
          </a:bodyPr>
          <a:lstStyle/>
          <a:p>
            <a:pPr eaLnBrk="1" hangingPunct="1"/>
            <a:r>
              <a:rPr lang="zh-CN" altLang="en-US" sz="1800" b="1" dirty="0">
                <a:solidFill>
                  <a:schemeClr val="accent6"/>
                </a:solidFill>
                <a:latin typeface="微软雅黑" panose="020B0503020204020204" pitchFamily="34" charset="-122"/>
                <a:ea typeface="微软雅黑" panose="020B0503020204020204" pitchFamily="34" charset="-122"/>
                <a:cs typeface="Times New Roman" panose="02020603050405020304" pitchFamily="18" charset="0"/>
              </a:rPr>
              <a:t>仪器远程校准</a:t>
            </a:r>
            <a:endParaRPr lang="zh-CN" altLang="en-US" sz="1800" b="1" dirty="0">
              <a:solidFill>
                <a:schemeClr val="accent6"/>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文本框 9"/>
          <p:cNvSpPr txBox="1"/>
          <p:nvPr/>
        </p:nvSpPr>
        <p:spPr bwMode="auto">
          <a:xfrm>
            <a:off x="4671100" y="5699476"/>
            <a:ext cx="1569660" cy="369332"/>
          </a:xfrm>
          <a:prstGeom prst="rect">
            <a:avLst/>
          </a:prstGeom>
          <a:noFill/>
          <a:ln>
            <a:noFill/>
          </a:ln>
        </p:spPr>
        <p:txBody>
          <a:bodyPr wrap="none" rtlCol="0">
            <a:spAutoFit/>
          </a:bodyPr>
          <a:lstStyle/>
          <a:p>
            <a:pPr eaLnBrk="1" hangingPunct="1"/>
            <a:r>
              <a:rPr lang="zh-CN" altLang="en-US" sz="1800" b="1" dirty="0">
                <a:solidFill>
                  <a:schemeClr val="accent6"/>
                </a:solidFill>
                <a:latin typeface="微软雅黑" panose="020B0503020204020204" pitchFamily="34" charset="-122"/>
                <a:ea typeface="微软雅黑" panose="020B0503020204020204" pitchFamily="34" charset="-122"/>
                <a:cs typeface="Times New Roman" panose="02020603050405020304" pitchFamily="18" charset="0"/>
              </a:rPr>
              <a:t>油品远程测量</a:t>
            </a:r>
            <a:endParaRPr lang="zh-CN" altLang="en-US" sz="1800" b="1" dirty="0">
              <a:solidFill>
                <a:schemeClr val="accent6"/>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文本框 10"/>
          <p:cNvSpPr txBox="1"/>
          <p:nvPr/>
        </p:nvSpPr>
        <p:spPr bwMode="auto">
          <a:xfrm>
            <a:off x="4654268" y="3691374"/>
            <a:ext cx="1569660" cy="369332"/>
          </a:xfrm>
          <a:prstGeom prst="rect">
            <a:avLst/>
          </a:prstGeom>
          <a:noFill/>
          <a:ln>
            <a:noFill/>
          </a:ln>
        </p:spPr>
        <p:txBody>
          <a:bodyPr wrap="none" rtlCol="0">
            <a:spAutoFit/>
          </a:bodyPr>
          <a:lstStyle/>
          <a:p>
            <a:pPr eaLnBrk="1" hangingPunct="1"/>
            <a:r>
              <a:rPr lang="zh-CN" altLang="en-US" b="1" dirty="0">
                <a:solidFill>
                  <a:schemeClr val="accent6"/>
                </a:solidFill>
                <a:latin typeface="微软雅黑" panose="020B0503020204020204" pitchFamily="34" charset="-122"/>
                <a:ea typeface="微软雅黑" panose="020B0503020204020204" pitchFamily="34" charset="-122"/>
                <a:cs typeface="Times New Roman" panose="02020603050405020304" pitchFamily="18" charset="0"/>
              </a:rPr>
              <a:t>模型</a:t>
            </a:r>
            <a:r>
              <a:rPr lang="zh-CN" altLang="en-US" sz="1800" b="1" dirty="0">
                <a:solidFill>
                  <a:schemeClr val="accent6"/>
                </a:solidFill>
                <a:latin typeface="微软雅黑" panose="020B0503020204020204" pitchFamily="34" charset="-122"/>
                <a:ea typeface="微软雅黑" panose="020B0503020204020204" pitchFamily="34" charset="-122"/>
                <a:cs typeface="Times New Roman" panose="02020603050405020304" pitchFamily="18" charset="0"/>
              </a:rPr>
              <a:t>远程下载</a:t>
            </a:r>
            <a:endParaRPr lang="zh-CN" altLang="en-US" sz="1800" b="1" dirty="0">
              <a:solidFill>
                <a:schemeClr val="accent6"/>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文本框 11"/>
          <p:cNvSpPr txBox="1"/>
          <p:nvPr/>
        </p:nvSpPr>
        <p:spPr bwMode="auto">
          <a:xfrm>
            <a:off x="4654268" y="4036633"/>
            <a:ext cx="1569660" cy="369332"/>
          </a:xfrm>
          <a:prstGeom prst="rect">
            <a:avLst/>
          </a:prstGeom>
          <a:noFill/>
          <a:ln>
            <a:noFill/>
          </a:ln>
        </p:spPr>
        <p:txBody>
          <a:bodyPr wrap="none" rtlCol="0">
            <a:spAutoFit/>
          </a:bodyPr>
          <a:lstStyle/>
          <a:p>
            <a:pPr eaLnBrk="1" hangingPunct="1"/>
            <a:r>
              <a:rPr lang="zh-CN" altLang="en-US" sz="1800" b="1" dirty="0">
                <a:solidFill>
                  <a:schemeClr val="accent6"/>
                </a:solidFill>
                <a:latin typeface="微软雅黑" panose="020B0503020204020204" pitchFamily="34" charset="-122"/>
                <a:ea typeface="微软雅黑" panose="020B0503020204020204" pitchFamily="34" charset="-122"/>
                <a:cs typeface="Times New Roman" panose="02020603050405020304" pitchFamily="18" charset="0"/>
              </a:rPr>
              <a:t>结果</a:t>
            </a:r>
            <a:r>
              <a:rPr lang="zh-CN" altLang="en-US" b="1" dirty="0">
                <a:solidFill>
                  <a:schemeClr val="accent6"/>
                </a:solidFill>
                <a:latin typeface="微软雅黑" panose="020B0503020204020204" pitchFamily="34" charset="-122"/>
                <a:ea typeface="微软雅黑" panose="020B0503020204020204" pitchFamily="34" charset="-122"/>
                <a:cs typeface="Times New Roman" panose="02020603050405020304" pitchFamily="18" charset="0"/>
              </a:rPr>
              <a:t>在线判定</a:t>
            </a:r>
            <a:endParaRPr lang="zh-CN" altLang="en-US" sz="1800" b="1" dirty="0">
              <a:solidFill>
                <a:schemeClr val="accent6"/>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矩形: 圆角 12"/>
          <p:cNvSpPr/>
          <p:nvPr/>
        </p:nvSpPr>
        <p:spPr bwMode="auto">
          <a:xfrm>
            <a:off x="1494366" y="951866"/>
            <a:ext cx="9215967" cy="1275630"/>
          </a:xfrm>
          <a:prstGeom prst="roundRect">
            <a:avLst>
              <a:gd name="adj" fmla="val 12383"/>
            </a:avLst>
          </a:prstGeom>
          <a:noFill/>
          <a:ln w="38100" cap="flat" cmpd="sng">
            <a:solidFill>
              <a:srgbClr val="FF9900"/>
            </a:solidFill>
            <a:bevel/>
          </a:ln>
        </p:spPr>
        <p:txBody>
          <a:bodyPr wrap="square" rtlCol="0" anchor="ctr">
            <a:spAutoFit/>
          </a:bodyPr>
          <a:lstStyle/>
          <a:p>
            <a:pPr marL="342900" indent="-342900" algn="ctr" eaLnBrk="0" hangingPunct="0">
              <a:lnSpc>
                <a:spcPct val="150000"/>
              </a:lnSpc>
            </a:pPr>
            <a:endParaRPr lang="zh-CN" altLang="en-US" sz="1600" dirty="0"/>
          </a:p>
        </p:txBody>
      </p:sp>
      <p:sp>
        <p:nvSpPr>
          <p:cNvPr id="14" name="矩形: 圆角 13"/>
          <p:cNvSpPr/>
          <p:nvPr/>
        </p:nvSpPr>
        <p:spPr bwMode="auto">
          <a:xfrm>
            <a:off x="1488016" y="2338697"/>
            <a:ext cx="9251951" cy="939173"/>
          </a:xfrm>
          <a:prstGeom prst="roundRect">
            <a:avLst>
              <a:gd name="adj" fmla="val 12383"/>
            </a:avLst>
          </a:prstGeom>
          <a:noFill/>
          <a:ln w="38100" cap="flat" cmpd="sng">
            <a:solidFill>
              <a:srgbClr val="FF9900"/>
            </a:solidFill>
            <a:bevel/>
          </a:ln>
        </p:spPr>
        <p:txBody>
          <a:bodyPr wrap="square" rtlCol="0" anchor="ctr">
            <a:spAutoFit/>
          </a:bodyPr>
          <a:lstStyle/>
          <a:p>
            <a:pPr marL="342900" indent="-342900" algn="ctr" eaLnBrk="0" hangingPunct="0">
              <a:lnSpc>
                <a:spcPct val="150000"/>
              </a:lnSpc>
            </a:pPr>
            <a:endParaRPr lang="zh-CN" altLang="en-US" sz="1600" dirty="0"/>
          </a:p>
        </p:txBody>
      </p:sp>
      <p:sp>
        <p:nvSpPr>
          <p:cNvPr id="6" name="矩形 5"/>
          <p:cNvSpPr/>
          <p:nvPr/>
        </p:nvSpPr>
        <p:spPr>
          <a:xfrm>
            <a:off x="6350" y="5730875"/>
            <a:ext cx="12192000" cy="954405"/>
          </a:xfrm>
          <a:prstGeom prst="rect">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p>
            <a:pPr algn="ctr"/>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国家税务总局也与我们接洽关于劣质油品检测的问题</a:t>
            </a:r>
            <a:endParaRPr lang="zh-CN" altLang="en-US" sz="32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3"/>
          <p:cNvSpPr/>
          <p:nvPr/>
        </p:nvSpPr>
        <p:spPr>
          <a:xfrm>
            <a:off x="859456" y="4011091"/>
            <a:ext cx="3330000" cy="1962000"/>
          </a:xfrm>
          <a:prstGeom prst="roundRect">
            <a:avLst/>
          </a:prstGeom>
          <a:solidFill>
            <a:srgbClr val="B9E1FF">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 name="标题 1"/>
          <p:cNvSpPr txBox="1"/>
          <p:nvPr/>
        </p:nvSpPr>
        <p:spPr>
          <a:xfrm>
            <a:off x="680861" y="210637"/>
            <a:ext cx="3330030" cy="701187"/>
          </a:xfrm>
          <a:prstGeom prst="rect">
            <a:avLst/>
          </a:prstGeom>
        </p:spPr>
        <p:txBody>
          <a:bodyPr/>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fontAlgn="auto" hangingPunct="1">
              <a:spcAft>
                <a:spcPts val="0"/>
              </a:spcAft>
              <a:defRPr/>
            </a:pPr>
            <a:r>
              <a:rPr lang="zh-CN" altLang="en-US" sz="3200" b="1" dirty="0">
                <a:solidFill>
                  <a:schemeClr val="tx1"/>
                </a:solidFill>
                <a:latin typeface="微软雅黑" panose="020B0503020204020204" pitchFamily="34" charset="-122"/>
                <a:ea typeface="微软雅黑" panose="020B0503020204020204" pitchFamily="34" charset="-122"/>
              </a:rPr>
              <a:t>能力提升效果</a:t>
            </a:r>
            <a:endParaRPr lang="zh-CN" altLang="en-US" sz="3200" b="1" dirty="0">
              <a:solidFill>
                <a:schemeClr val="tx1"/>
              </a:solidFill>
              <a:latin typeface="微软雅黑" panose="020B0503020204020204" pitchFamily="34" charset="-122"/>
              <a:ea typeface="微软雅黑" panose="020B0503020204020204" pitchFamily="34" charset="-122"/>
            </a:endParaRPr>
          </a:p>
        </p:txBody>
      </p:sp>
      <p:sp>
        <p:nvSpPr>
          <p:cNvPr id="14" name="文本框 10"/>
          <p:cNvSpPr txBox="1"/>
          <p:nvPr/>
        </p:nvSpPr>
        <p:spPr bwMode="auto">
          <a:xfrm>
            <a:off x="1178088" y="572664"/>
            <a:ext cx="2646878" cy="719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eaLnBrk="1" hangingPunct="1">
              <a:lnSpc>
                <a:spcPct val="200000"/>
              </a:lnSpc>
            </a:pPr>
            <a:r>
              <a:rPr lang="zh-CN" altLang="en-US" sz="24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设备性能参数提升</a:t>
            </a:r>
            <a:endParaRPr lang="zh-CN" altLang="en-US" sz="24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矩形: 圆角 3"/>
          <p:cNvSpPr/>
          <p:nvPr/>
        </p:nvSpPr>
        <p:spPr>
          <a:xfrm>
            <a:off x="859441" y="1498290"/>
            <a:ext cx="3330030" cy="1960343"/>
          </a:xfrm>
          <a:prstGeom prst="roundRect">
            <a:avLst/>
          </a:prstGeom>
          <a:solidFill>
            <a:srgbClr val="BCF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16" name="TextBox 15"/>
          <p:cNvSpPr txBox="1"/>
          <p:nvPr/>
        </p:nvSpPr>
        <p:spPr bwMode="auto">
          <a:xfrm>
            <a:off x="1091863" y="1667884"/>
            <a:ext cx="21511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buClr>
                <a:srgbClr val="FF0000"/>
              </a:buClr>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波数分辨率 </a:t>
            </a:r>
            <a:r>
              <a:rPr lang="en-US" altLang="zh-CN"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4 cm</a:t>
            </a:r>
            <a:r>
              <a:rPr lang="en-US" altLang="zh-CN" b="1" baseline="30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endParaRPr lang="en-US" altLang="zh-CN" b="1" baseline="30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文本框 10"/>
          <p:cNvSpPr txBox="1"/>
          <p:nvPr/>
        </p:nvSpPr>
        <p:spPr bwMode="auto">
          <a:xfrm>
            <a:off x="5118814" y="572825"/>
            <a:ext cx="2031325" cy="719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eaLnBrk="1" hangingPunct="1">
              <a:lnSpc>
                <a:spcPct val="200000"/>
              </a:lnSpc>
            </a:pPr>
            <a:r>
              <a:rPr lang="zh-CN" altLang="en-US" sz="24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校准标准物质</a:t>
            </a:r>
            <a:endParaRPr lang="zh-CN" altLang="en-US" sz="24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5" name="文本框 10"/>
          <p:cNvSpPr txBox="1"/>
          <p:nvPr/>
        </p:nvSpPr>
        <p:spPr bwMode="auto">
          <a:xfrm>
            <a:off x="8696562" y="548113"/>
            <a:ext cx="2031325" cy="719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eaLnBrk="1" hangingPunct="1">
              <a:lnSpc>
                <a:spcPct val="200000"/>
              </a:lnSpc>
            </a:pPr>
            <a:r>
              <a:rPr lang="zh-CN" altLang="en-US" sz="24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新型模型算法</a:t>
            </a:r>
            <a:endParaRPr lang="zh-CN" altLang="en-US" sz="24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 name="Rectangle: Rounded Corners 18"/>
          <p:cNvSpPr/>
          <p:nvPr/>
        </p:nvSpPr>
        <p:spPr bwMode="auto">
          <a:xfrm>
            <a:off x="205288" y="1855079"/>
            <a:ext cx="550689" cy="1246763"/>
          </a:xfrm>
          <a:prstGeom prst="roundRect">
            <a:avLst/>
          </a:prstGeom>
          <a:noFill/>
          <a:ln w="38100">
            <a:solidFill>
              <a:srgbClr val="FFC000"/>
            </a:solidFill>
          </a:ln>
        </p:spPr>
        <p:style>
          <a:lnRef idx="2">
            <a:schemeClr val="accent6"/>
          </a:lnRef>
          <a:fillRef idx="1">
            <a:schemeClr val="lt1"/>
          </a:fillRef>
          <a:effectRef idx="0">
            <a:schemeClr val="accent6"/>
          </a:effectRef>
          <a:fontRef idx="minor">
            <a:schemeClr val="dk1"/>
          </a:fontRef>
        </p:style>
        <p:txBody>
          <a:bodyPr wrap="square" rtlCol="0" anchor="ctr">
            <a:spAutoFit/>
          </a:bodyPr>
          <a:lstStyle/>
          <a:p>
            <a:pPr algn="ctr" eaLnBrk="0" hangingPunct="0"/>
            <a:r>
              <a:rPr lang="zh-CN" altLang="en-US" sz="2400" b="1" dirty="0">
                <a:solidFill>
                  <a:srgbClr val="FF0000"/>
                </a:solidFill>
                <a:latin typeface="微软雅黑" panose="020B0503020204020204" pitchFamily="34" charset="-122"/>
                <a:ea typeface="微软雅黑" panose="020B0503020204020204" pitchFamily="34" charset="-122"/>
              </a:rPr>
              <a:t>提升前</a:t>
            </a:r>
            <a:endParaRPr lang="en-US" sz="2400" b="1" dirty="0">
              <a:solidFill>
                <a:srgbClr val="FF0000"/>
              </a:solidFill>
              <a:latin typeface="微软雅黑" panose="020B0503020204020204" pitchFamily="34" charset="-122"/>
              <a:ea typeface="微软雅黑" panose="020B0503020204020204" pitchFamily="34" charset="-122"/>
            </a:endParaRPr>
          </a:p>
        </p:txBody>
      </p:sp>
      <p:sp>
        <p:nvSpPr>
          <p:cNvPr id="27" name="Rectangle: Rounded Corners 18"/>
          <p:cNvSpPr/>
          <p:nvPr/>
        </p:nvSpPr>
        <p:spPr bwMode="auto">
          <a:xfrm>
            <a:off x="205288" y="4365534"/>
            <a:ext cx="550689" cy="1246763"/>
          </a:xfrm>
          <a:prstGeom prst="roundRect">
            <a:avLst/>
          </a:prstGeom>
          <a:noFill/>
          <a:ln w="38100">
            <a:solidFill>
              <a:srgbClr val="FFC000"/>
            </a:solidFill>
          </a:ln>
        </p:spPr>
        <p:style>
          <a:lnRef idx="2">
            <a:schemeClr val="accent6"/>
          </a:lnRef>
          <a:fillRef idx="1">
            <a:schemeClr val="lt1"/>
          </a:fillRef>
          <a:effectRef idx="0">
            <a:schemeClr val="accent6"/>
          </a:effectRef>
          <a:fontRef idx="minor">
            <a:schemeClr val="dk1"/>
          </a:fontRef>
        </p:style>
        <p:txBody>
          <a:bodyPr wrap="square" rtlCol="0" anchor="ctr">
            <a:spAutoFit/>
          </a:bodyPr>
          <a:lstStyle/>
          <a:p>
            <a:pPr algn="ctr" eaLnBrk="0" hangingPunct="0"/>
            <a:r>
              <a:rPr lang="zh-CN" altLang="en-US" sz="2400" b="1" dirty="0">
                <a:solidFill>
                  <a:srgbClr val="FF0000"/>
                </a:solidFill>
                <a:latin typeface="微软雅黑" panose="020B0503020204020204" pitchFamily="34" charset="-122"/>
                <a:ea typeface="微软雅黑" panose="020B0503020204020204" pitchFamily="34" charset="-122"/>
              </a:rPr>
              <a:t>提升</a:t>
            </a:r>
            <a:endParaRPr lang="en-US" altLang="zh-CN" sz="2400" b="1" dirty="0">
              <a:solidFill>
                <a:srgbClr val="FF0000"/>
              </a:solidFill>
              <a:latin typeface="微软雅黑" panose="020B0503020204020204" pitchFamily="34" charset="-122"/>
              <a:ea typeface="微软雅黑" panose="020B0503020204020204" pitchFamily="34" charset="-122"/>
            </a:endParaRPr>
          </a:p>
          <a:p>
            <a:pPr algn="ctr" eaLnBrk="0" hangingPunct="0"/>
            <a:r>
              <a:rPr lang="zh-CN" altLang="en-US" sz="2400" b="1" dirty="0">
                <a:solidFill>
                  <a:srgbClr val="FF0000"/>
                </a:solidFill>
                <a:latin typeface="微软雅黑" panose="020B0503020204020204" pitchFamily="34" charset="-122"/>
                <a:ea typeface="微软雅黑" panose="020B0503020204020204" pitchFamily="34" charset="-122"/>
              </a:rPr>
              <a:t>后</a:t>
            </a:r>
            <a:endParaRPr lang="en-US" sz="2400" b="1" dirty="0">
              <a:solidFill>
                <a:srgbClr val="FF0000"/>
              </a:solidFill>
              <a:latin typeface="微软雅黑" panose="020B0503020204020204" pitchFamily="34" charset="-122"/>
              <a:ea typeface="微软雅黑" panose="020B0503020204020204" pitchFamily="34" charset="-122"/>
            </a:endParaRPr>
          </a:p>
        </p:txBody>
      </p:sp>
      <p:sp>
        <p:nvSpPr>
          <p:cNvPr id="28" name="TextBox 15"/>
          <p:cNvSpPr txBox="1"/>
          <p:nvPr/>
        </p:nvSpPr>
        <p:spPr bwMode="auto">
          <a:xfrm>
            <a:off x="1108569" y="2264162"/>
            <a:ext cx="23045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buClr>
                <a:srgbClr val="FF0000"/>
              </a:buClr>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波数重复性 </a:t>
            </a:r>
            <a:r>
              <a:rPr lang="en-US" altLang="zh-CN"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0.5 cm</a:t>
            </a:r>
            <a:r>
              <a:rPr lang="en-US" altLang="zh-CN" b="1" baseline="30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endParaRPr lang="en-US" altLang="zh-CN" b="1" baseline="30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9" name="TextBox 15"/>
          <p:cNvSpPr txBox="1"/>
          <p:nvPr/>
        </p:nvSpPr>
        <p:spPr bwMode="auto">
          <a:xfrm>
            <a:off x="1075157" y="4144390"/>
            <a:ext cx="233791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buClr>
                <a:srgbClr val="FF0000"/>
              </a:buClr>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波数分辨率 </a:t>
            </a:r>
            <a:r>
              <a:rPr lang="en-US" altLang="zh-CN"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0.5 cm</a:t>
            </a:r>
            <a:r>
              <a:rPr lang="en-US" altLang="zh-CN" b="1" baseline="30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endParaRPr lang="en-US" altLang="zh-CN" b="1" baseline="30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0" name="TextBox 15"/>
          <p:cNvSpPr txBox="1"/>
          <p:nvPr/>
        </p:nvSpPr>
        <p:spPr bwMode="auto">
          <a:xfrm>
            <a:off x="1091863" y="4565938"/>
            <a:ext cx="23045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buClr>
                <a:srgbClr val="FF0000"/>
              </a:buClr>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波数重复性 </a:t>
            </a:r>
            <a:r>
              <a:rPr lang="en-US" altLang="zh-CN"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0.1 cm</a:t>
            </a:r>
            <a:r>
              <a:rPr lang="en-US" altLang="zh-CN" b="1" baseline="30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endParaRPr lang="en-US" altLang="zh-CN" b="1" baseline="30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1" name="TextBox 15"/>
          <p:cNvSpPr txBox="1"/>
          <p:nvPr/>
        </p:nvSpPr>
        <p:spPr bwMode="auto">
          <a:xfrm>
            <a:off x="1146669" y="2839564"/>
            <a:ext cx="23045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buClr>
                <a:srgbClr val="FF0000"/>
              </a:buClr>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测量时间    </a:t>
            </a:r>
            <a:r>
              <a:rPr lang="en-US" altLang="zh-CN"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 min</a:t>
            </a:r>
            <a:endParaRPr lang="en-US" altLang="zh-CN" b="1" baseline="30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 name="TextBox 15"/>
          <p:cNvSpPr txBox="1"/>
          <p:nvPr/>
        </p:nvSpPr>
        <p:spPr bwMode="auto">
          <a:xfrm>
            <a:off x="1091863" y="4946363"/>
            <a:ext cx="23045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buClr>
                <a:srgbClr val="FF0000"/>
              </a:buClr>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测量时间    </a:t>
            </a:r>
            <a:r>
              <a:rPr lang="en-US" altLang="zh-CN"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0.5 min</a:t>
            </a:r>
            <a:endParaRPr lang="en-US" altLang="zh-CN" b="1" baseline="30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 name="TextBox 15"/>
          <p:cNvSpPr txBox="1"/>
          <p:nvPr/>
        </p:nvSpPr>
        <p:spPr bwMode="auto">
          <a:xfrm>
            <a:off x="1108569" y="5388240"/>
            <a:ext cx="23045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buClr>
                <a:srgbClr val="FF0000"/>
              </a:buClr>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加装</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Jacquinot</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光阑</a:t>
            </a:r>
            <a:endParaRPr lang="en-US" altLang="zh-CN" b="1" baseline="30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矩形: 圆角 3"/>
          <p:cNvSpPr/>
          <p:nvPr/>
        </p:nvSpPr>
        <p:spPr>
          <a:xfrm>
            <a:off x="8255000" y="3966210"/>
            <a:ext cx="3025140" cy="2006600"/>
          </a:xfrm>
          <a:prstGeom prst="roundRect">
            <a:avLst/>
          </a:prstGeom>
          <a:solidFill>
            <a:srgbClr val="B9E1FF">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pitchFamily="34" charset="-122"/>
              <a:ea typeface="微软雅黑" panose="020B0503020204020204" pitchFamily="34" charset="-122"/>
            </a:endParaRPr>
          </a:p>
        </p:txBody>
      </p:sp>
      <p:sp>
        <p:nvSpPr>
          <p:cNvPr id="4" name="矩形: 圆角 3"/>
          <p:cNvSpPr/>
          <p:nvPr/>
        </p:nvSpPr>
        <p:spPr>
          <a:xfrm>
            <a:off x="4745990" y="3966210"/>
            <a:ext cx="2953385" cy="2006600"/>
          </a:xfrm>
          <a:prstGeom prst="roundRect">
            <a:avLst/>
          </a:prstGeom>
          <a:solidFill>
            <a:srgbClr val="B9E1FF">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latin typeface="微软雅黑" panose="020B0503020204020204" pitchFamily="34" charset="-122"/>
              <a:ea typeface="微软雅黑" panose="020B0503020204020204" pitchFamily="34" charset="-122"/>
            </a:endParaRPr>
          </a:p>
        </p:txBody>
      </p:sp>
      <p:sp>
        <p:nvSpPr>
          <p:cNvPr id="6" name="TextBox 11"/>
          <p:cNvSpPr txBox="1"/>
          <p:nvPr/>
        </p:nvSpPr>
        <p:spPr bwMode="auto">
          <a:xfrm>
            <a:off x="8716446" y="4023242"/>
            <a:ext cx="2189599" cy="193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p>
            <a:pPr algn="just">
              <a:lnSpc>
                <a:spcPct val="150000"/>
              </a:lnSpc>
              <a:buClr>
                <a:srgbClr val="FF0000"/>
              </a:buClr>
            </a:pPr>
            <a:r>
              <a:rPr lang="zh-CN" altLang="en-US" sz="1600" b="1" dirty="0">
                <a:latin typeface="微软雅黑" panose="020B0503020204020204" pitchFamily="34" charset="-122"/>
                <a:ea typeface="微软雅黑" panose="020B0503020204020204" pitchFamily="34" charset="-122"/>
              </a:rPr>
              <a:t>汽柴油性质指标数提高到</a:t>
            </a:r>
            <a:r>
              <a:rPr lang="en-US" altLang="zh-CN" sz="1600" b="1" dirty="0">
                <a:solidFill>
                  <a:srgbClr val="FF0000"/>
                </a:solidFill>
                <a:latin typeface="微软雅黑" panose="020B0503020204020204" pitchFamily="34" charset="-122"/>
                <a:ea typeface="微软雅黑" panose="020B0503020204020204" pitchFamily="34" charset="-122"/>
              </a:rPr>
              <a:t>30</a:t>
            </a:r>
            <a:r>
              <a:rPr lang="zh-CN" altLang="en-US" sz="1600" b="1" dirty="0">
                <a:solidFill>
                  <a:srgbClr val="FF0000"/>
                </a:solidFill>
                <a:latin typeface="微软雅黑" panose="020B0503020204020204" pitchFamily="34" charset="-122"/>
                <a:ea typeface="微软雅黑" panose="020B0503020204020204" pitchFamily="34" charset="-122"/>
              </a:rPr>
              <a:t>余项</a:t>
            </a:r>
            <a:r>
              <a:rPr lang="zh-CN" altLang="en-US" sz="1600" b="1" dirty="0">
                <a:latin typeface="微软雅黑" panose="020B0503020204020204" pitchFamily="34" charset="-122"/>
                <a:ea typeface="微软雅黑" panose="020B0503020204020204" pitchFamily="34" charset="-122"/>
              </a:rPr>
              <a:t>；增添</a:t>
            </a:r>
            <a:r>
              <a:rPr lang="zh-CN" altLang="en-US" sz="1600" b="1" dirty="0">
                <a:solidFill>
                  <a:srgbClr val="FF0000"/>
                </a:solidFill>
                <a:latin typeface="微软雅黑" panose="020B0503020204020204" pitchFamily="34" charset="-122"/>
                <a:ea typeface="微软雅黑" panose="020B0503020204020204" pitchFamily="34" charset="-122"/>
              </a:rPr>
              <a:t>航空燃油</a:t>
            </a:r>
            <a:r>
              <a:rPr lang="en-US" altLang="zh-CN" sz="1600" b="1" dirty="0">
                <a:solidFill>
                  <a:srgbClr val="FF0000"/>
                </a:solidFill>
                <a:latin typeface="微软雅黑" panose="020B0503020204020204" pitchFamily="34" charset="-122"/>
                <a:ea typeface="微软雅黑" panose="020B0503020204020204" pitchFamily="34" charset="-122"/>
              </a:rPr>
              <a:t>10</a:t>
            </a:r>
            <a:r>
              <a:rPr lang="zh-CN" altLang="en-US" sz="1600" b="1" dirty="0">
                <a:solidFill>
                  <a:srgbClr val="FF0000"/>
                </a:solidFill>
                <a:latin typeface="微软雅黑" panose="020B0503020204020204" pitchFamily="34" charset="-122"/>
                <a:ea typeface="微软雅黑" panose="020B0503020204020204" pitchFamily="34" charset="-122"/>
              </a:rPr>
              <a:t>余项</a:t>
            </a:r>
            <a:r>
              <a:rPr lang="zh-CN" altLang="en-US" sz="1600" b="1" dirty="0">
                <a:latin typeface="微软雅黑" panose="020B0503020204020204" pitchFamily="34" charset="-122"/>
                <a:ea typeface="微软雅黑" panose="020B0503020204020204" pitchFamily="34" charset="-122"/>
              </a:rPr>
              <a:t>性质指标的分析；解决快检中</a:t>
            </a:r>
            <a:r>
              <a:rPr lang="zh-CN" altLang="en-US" sz="1600" b="1" dirty="0">
                <a:solidFill>
                  <a:srgbClr val="FF0000"/>
                </a:solidFill>
                <a:latin typeface="微软雅黑" panose="020B0503020204020204" pitchFamily="34" charset="-122"/>
                <a:ea typeface="微软雅黑" panose="020B0503020204020204" pitchFamily="34" charset="-122"/>
              </a:rPr>
              <a:t>边界效应</a:t>
            </a:r>
            <a:r>
              <a:rPr lang="zh-CN" altLang="en-US" sz="1600" b="1" dirty="0">
                <a:latin typeface="微软雅黑" panose="020B0503020204020204" pitchFamily="34" charset="-122"/>
                <a:ea typeface="微软雅黑" panose="020B0503020204020204" pitchFamily="34" charset="-122"/>
              </a:rPr>
              <a:t>的问题</a:t>
            </a:r>
            <a:endParaRPr lang="en-US" altLang="zh-CN" sz="1600" b="1" dirty="0">
              <a:latin typeface="微软雅黑" panose="020B0503020204020204" pitchFamily="34" charset="-122"/>
              <a:ea typeface="微软雅黑" panose="020B0503020204020204" pitchFamily="34" charset="-122"/>
            </a:endParaRPr>
          </a:p>
        </p:txBody>
      </p:sp>
      <p:sp>
        <p:nvSpPr>
          <p:cNvPr id="7" name="TextBox 12"/>
          <p:cNvSpPr txBox="1"/>
          <p:nvPr/>
        </p:nvSpPr>
        <p:spPr bwMode="auto">
          <a:xfrm>
            <a:off x="4999355" y="4144645"/>
            <a:ext cx="2379345" cy="1337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p>
            <a:pPr algn="just">
              <a:lnSpc>
                <a:spcPct val="150000"/>
              </a:lnSpc>
              <a:buClr>
                <a:srgbClr val="FF0000"/>
              </a:buClr>
            </a:pPr>
            <a:r>
              <a:rPr lang="zh-CN" altLang="en-US" b="1" dirty="0">
                <a:latin typeface="微软雅黑" panose="020B0503020204020204" pitchFamily="34" charset="-122"/>
                <a:ea typeface="微软雅黑" panose="020B0503020204020204" pitchFamily="34" charset="-122"/>
              </a:rPr>
              <a:t>建立覆盖汽、柴油、航空燃油</a:t>
            </a:r>
            <a:r>
              <a:rPr lang="zh-CN" altLang="en-US" b="1" dirty="0">
                <a:solidFill>
                  <a:srgbClr val="FF0000"/>
                </a:solidFill>
                <a:latin typeface="微软雅黑" panose="020B0503020204020204" pitchFamily="34" charset="-122"/>
                <a:ea typeface="微软雅黑" panose="020B0503020204020204" pitchFamily="34" charset="-122"/>
              </a:rPr>
              <a:t>四十余项性质指标</a:t>
            </a:r>
            <a:r>
              <a:rPr lang="zh-CN" altLang="en-US" b="1" dirty="0">
                <a:latin typeface="微软雅黑" panose="020B0503020204020204" pitchFamily="34" charset="-122"/>
                <a:ea typeface="微软雅黑" panose="020B0503020204020204" pitchFamily="34" charset="-122"/>
              </a:rPr>
              <a:t>的标物体系</a:t>
            </a:r>
            <a:endParaRPr lang="en-US" altLang="zh-CN" b="1" dirty="0">
              <a:latin typeface="微软雅黑" panose="020B0503020204020204" pitchFamily="34" charset="-122"/>
              <a:ea typeface="微软雅黑" panose="020B0503020204020204" pitchFamily="34" charset="-122"/>
            </a:endParaRPr>
          </a:p>
        </p:txBody>
      </p:sp>
      <p:sp>
        <p:nvSpPr>
          <p:cNvPr id="8" name="矩形: 圆角 3"/>
          <p:cNvSpPr/>
          <p:nvPr/>
        </p:nvSpPr>
        <p:spPr>
          <a:xfrm>
            <a:off x="4699635" y="1498600"/>
            <a:ext cx="2999105" cy="1960245"/>
          </a:xfrm>
          <a:prstGeom prst="roundRect">
            <a:avLst/>
          </a:prstGeom>
          <a:solidFill>
            <a:srgbClr val="BCF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nSpc>
                <a:spcPct val="150000"/>
              </a:lnSpc>
            </a:pP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9" name="TextBox 19"/>
          <p:cNvSpPr txBox="1"/>
          <p:nvPr/>
        </p:nvSpPr>
        <p:spPr bwMode="auto">
          <a:xfrm>
            <a:off x="5058659" y="1970336"/>
            <a:ext cx="2151195" cy="874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p>
            <a:pPr algn="just">
              <a:lnSpc>
                <a:spcPct val="150000"/>
              </a:lnSpc>
              <a:buClr>
                <a:srgbClr val="FF0000"/>
              </a:buClr>
            </a:pPr>
            <a:r>
              <a:rPr lang="zh-CN" altLang="en-US"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无油品快检用标准物质</a:t>
            </a:r>
            <a:endParaRPr lang="en-US" altLang="zh-CN"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矩形: 圆角 3"/>
          <p:cNvSpPr/>
          <p:nvPr/>
        </p:nvSpPr>
        <p:spPr>
          <a:xfrm>
            <a:off x="8255000" y="1498600"/>
            <a:ext cx="3000375" cy="1960245"/>
          </a:xfrm>
          <a:prstGeom prst="roundRect">
            <a:avLst/>
          </a:prstGeom>
          <a:solidFill>
            <a:srgbClr val="BCF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nSpc>
                <a:spcPct val="150000"/>
              </a:lnSpc>
            </a:pP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18" name="TextBox 23"/>
          <p:cNvSpPr txBox="1"/>
          <p:nvPr/>
        </p:nvSpPr>
        <p:spPr bwMode="auto">
          <a:xfrm>
            <a:off x="8735811" y="1737324"/>
            <a:ext cx="2151195" cy="1337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p>
            <a:pPr algn="just">
              <a:lnSpc>
                <a:spcPct val="150000"/>
              </a:lnSpc>
              <a:buClr>
                <a:srgbClr val="FF0000"/>
              </a:buClr>
            </a:pP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能够对</a:t>
            </a:r>
            <a:r>
              <a:rPr lang="zh-CN" altLang="en-US"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汽、柴油</a:t>
            </a:r>
            <a:r>
              <a:rPr lang="en-US" altLang="zh-CN"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20 </a:t>
            </a:r>
            <a:r>
              <a:rPr lang="zh-CN" altLang="en-US"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余项</a:t>
            </a:r>
            <a:r>
              <a:rPr lang="zh-CN" altLang="en-US" b="1" dirty="0">
                <a:latin typeface="Times New Roman" panose="02020603050405020304" pitchFamily="18" charset="0"/>
                <a:ea typeface="微软雅黑" panose="020B0503020204020204" pitchFamily="34" charset="-122"/>
                <a:cs typeface="Times New Roman" panose="02020603050405020304" pitchFamily="18" charset="0"/>
              </a:rPr>
              <a:t>性质指标进行快速分析</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sld>
</file>

<file path=ppt/tags/tag1.xml><?xml version="1.0" encoding="utf-8"?>
<p:tagLst xmlns:p="http://schemas.openxmlformats.org/presentationml/2006/main">
  <p:tag name="KSO_WM_UNIT_PLACING_PICTURE_USER_VIEWPORT" val="{&quot;height&quot;:3398.9023622047243,&quot;width&quot;:3182.448818897638}"/>
</p:tagLst>
</file>

<file path=ppt/tags/tag10.xml><?xml version="1.0" encoding="utf-8"?>
<p:tagLst xmlns:p="http://schemas.openxmlformats.org/presentationml/2006/main">
  <p:tag name="MH" val="20211013222354"/>
  <p:tag name="MH_LIBRARY" val="GRAPHIC"/>
  <p:tag name="MH_TYPE" val="Text"/>
  <p:tag name="MH_ORDER" val="3"/>
</p:tagLst>
</file>

<file path=ppt/tags/tag11.xml><?xml version="1.0" encoding="utf-8"?>
<p:tagLst xmlns:p="http://schemas.openxmlformats.org/presentationml/2006/main">
  <p:tag name="MH" val="20211013222354"/>
  <p:tag name="MH_LIBRARY" val="GRAPHIC"/>
  <p:tag name="MH_TYPE" val="Text"/>
  <p:tag name="MH_ORDER" val="4"/>
</p:tagLst>
</file>

<file path=ppt/tags/tag12.xml><?xml version="1.0" encoding="utf-8"?>
<p:tagLst xmlns:p="http://schemas.openxmlformats.org/presentationml/2006/main">
  <p:tag name="MH" val="20211013222354"/>
  <p:tag name="MH_LIBRARY" val="GRAPHIC"/>
  <p:tag name="MH_TYPE" val="Other"/>
  <p:tag name="MH_ORDER" val="6"/>
</p:tagLst>
</file>

<file path=ppt/tags/tag13.xml><?xml version="1.0" encoding="utf-8"?>
<p:tagLst xmlns:p="http://schemas.openxmlformats.org/presentationml/2006/main">
  <p:tag name="MH" val="20211013222354"/>
  <p:tag name="MH_LIBRARY" val="GRAPHIC"/>
  <p:tag name="MH_TYPE" val="SubTitle"/>
  <p:tag name="MH_ORDER" val="2"/>
</p:tagLst>
</file>

<file path=ppt/tags/tag14.xml><?xml version="1.0" encoding="utf-8"?>
<p:tagLst xmlns:p="http://schemas.openxmlformats.org/presentationml/2006/main">
  <p:tag name="MH" val="20211013222354"/>
  <p:tag name="MH_LIBRARY" val="GRAPHIC"/>
  <p:tag name="MH_TYPE" val="SubTitle"/>
  <p:tag name="MH_ORDER" val="3"/>
</p:tagLst>
</file>

<file path=ppt/tags/tag15.xml><?xml version="1.0" encoding="utf-8"?>
<p:tagLst xmlns:p="http://schemas.openxmlformats.org/presentationml/2006/main">
  <p:tag name="MH" val="20211013222354"/>
  <p:tag name="MH_LIBRARY" val="GRAPHIC"/>
  <p:tag name="MH_TYPE" val="SubTitle"/>
  <p:tag name="MH_ORDER" val="4"/>
</p:tagLst>
</file>

<file path=ppt/tags/tag16.xml><?xml version="1.0" encoding="utf-8"?>
<p:tagLst xmlns:p="http://schemas.openxmlformats.org/presentationml/2006/main">
  <p:tag name="MH" val="20211013222354"/>
  <p:tag name="MH_LIBRARY" val="GRAPHIC"/>
  <p:tag name="MH_TYPE" val="Text"/>
  <p:tag name="MH_ORDER" val="4"/>
</p:tagLst>
</file>

<file path=ppt/tags/tag17.xml><?xml version="1.0" encoding="utf-8"?>
<p:tagLst xmlns:p="http://schemas.openxmlformats.org/presentationml/2006/main">
  <p:tag name="MH" val="20211013222354"/>
  <p:tag name="MH_LIBRARY" val="GRAPHIC"/>
  <p:tag name="MH_TYPE" val="Text"/>
  <p:tag name="MH_ORDER" val="1"/>
</p:tagLst>
</file>

<file path=ppt/tags/tag18.xml><?xml version="1.0" encoding="utf-8"?>
<p:tagLst xmlns:p="http://schemas.openxmlformats.org/presentationml/2006/main">
  <p:tag name="MH" val="20211013222354"/>
  <p:tag name="MH_LIBRARY" val="GRAPHIC"/>
  <p:tag name="MH_TYPE" val="SubTitle"/>
  <p:tag name="MH_ORDER" val="4"/>
</p:tagLst>
</file>

<file path=ppt/tags/tag19.xml><?xml version="1.0" encoding="utf-8"?>
<p:tagLst xmlns:p="http://schemas.openxmlformats.org/presentationml/2006/main">
  <p:tag name="MH" val="20211013222354"/>
  <p:tag name="MH_LIBRARY" val="GRAPHIC"/>
  <p:tag name="MH_TYPE" val="SubTitle"/>
  <p:tag name="MH_ORDER" val="4"/>
</p:tagLst>
</file>

<file path=ppt/tags/tag2.xml><?xml version="1.0" encoding="utf-8"?>
<p:tagLst xmlns:p="http://schemas.openxmlformats.org/presentationml/2006/main">
  <p:tag name="KSO_WM_UNIT_PLACING_PICTURE_USER_VIEWPORT" val="{&quot;height&quot;:2843.7905511811023,&quot;width&quot;:3548.3070866141734}"/>
</p:tagLst>
</file>

<file path=ppt/tags/tag20.xml><?xml version="1.0" encoding="utf-8"?>
<p:tagLst xmlns:p="http://schemas.openxmlformats.org/presentationml/2006/main">
  <p:tag name="MH" val="20211013222354"/>
  <p:tag name="MH_LIBRARY" val="GRAPHIC"/>
  <p:tag name="MH_TYPE" val="Text"/>
  <p:tag name="MH_ORDER" val="2"/>
</p:tagLst>
</file>

<file path=ppt/tags/tag21.xml><?xml version="1.0" encoding="utf-8"?>
<p:tagLst xmlns:p="http://schemas.openxmlformats.org/presentationml/2006/main">
  <p:tag name="MH" val="20211013222354"/>
  <p:tag name="MH_LIBRARY" val="GRAPHIC"/>
  <p:tag name="MH_TYPE" val="SubTitle"/>
  <p:tag name="MH_ORDER" val="2"/>
</p:tagLst>
</file>

<file path=ppt/tags/tag22.xml><?xml version="1.0" encoding="utf-8"?>
<p:tagLst xmlns:p="http://schemas.openxmlformats.org/presentationml/2006/main">
  <p:tag name="KSO_WM_UNIT_TABLE_BEAUTIFY" val="smartTable{7862c8d3-2222-49b4-b2ea-5d76f9507648}"/>
</p:tagLst>
</file>

<file path=ppt/tags/tag23.xml><?xml version="1.0" encoding="utf-8"?>
<p:tagLst xmlns:p="http://schemas.openxmlformats.org/presentationml/2006/main">
  <p:tag name="KSO_WM_UNIT_TABLE_BEAUTIFY" val="smartTable{9387ac1e-99ba-4e4f-bdc2-8e6e19ec4964}"/>
</p:tagLst>
</file>

<file path=ppt/tags/tag24.xml><?xml version="1.0" encoding="utf-8"?>
<p:tagLst xmlns:p="http://schemas.openxmlformats.org/presentationml/2006/main">
  <p:tag name="KSO_WM_UNIT_TABLE_BEAUTIFY" val="smartTable{9aa14382-8a0d-485f-8e95-6c6ab695bf1a}"/>
</p:tagLst>
</file>

<file path=ppt/tags/tag25.xml><?xml version="1.0" encoding="utf-8"?>
<p:tagLst xmlns:p="http://schemas.openxmlformats.org/presentationml/2006/main">
  <p:tag name="KSO_WM_UNIT_TABLE_BEAUTIFY" val="smartTable{436ab196-fa3f-4bad-b212-090b26bb37be}"/>
</p:tagLst>
</file>

<file path=ppt/tags/tag26.xml><?xml version="1.0" encoding="utf-8"?>
<p:tagLst xmlns:p="http://schemas.openxmlformats.org/presentationml/2006/main">
  <p:tag name="KSO_WM_UNIT_TABLE_BEAUTIFY" val="smartTable{398c06ea-7b62-445f-90ee-bec0c82eb987}"/>
</p:tagLst>
</file>

<file path=ppt/tags/tag27.xml><?xml version="1.0" encoding="utf-8"?>
<p:tagLst xmlns:p="http://schemas.openxmlformats.org/presentationml/2006/main">
  <p:tag name="KSO_WM_UNIT_TABLE_BEAUTIFY" val="smartTable{a5f0a852-68a1-4107-844c-64259eab1d9b}"/>
</p:tagLst>
</file>

<file path=ppt/tags/tag28.xml><?xml version="1.0" encoding="utf-8"?>
<p:tagLst xmlns:p="http://schemas.openxmlformats.org/presentationml/2006/main">
  <p:tag name="COMMONDATA" val="eyJoZGlkIjoiMWE3OGE2MjlhYzE0MzExNDQ2ODYwM2Y5NDVlMjQ4ZDMifQ=="/>
</p:tagLst>
</file>

<file path=ppt/tags/tag3.xml><?xml version="1.0" encoding="utf-8"?>
<p:tagLst xmlns:p="http://schemas.openxmlformats.org/presentationml/2006/main">
  <p:tag name="KSO_WM_UNIT_TABLE_BEAUTIFY" val="smartTable{df1b7163-294c-443c-8e5c-5563ebb6a911}"/>
  <p:tag name="TABLE_ENDDRAG_ORIGIN_RECT" val="419*187"/>
  <p:tag name="TABLE_ENDDRAG_RECT" val="410*109*419*187"/>
</p:tagLst>
</file>

<file path=ppt/tags/tag4.xml><?xml version="1.0" encoding="utf-8"?>
<p:tagLst xmlns:p="http://schemas.openxmlformats.org/presentationml/2006/main">
  <p:tag name="KSO_WM_UNIT_TABLE_BEAUTIFY" val="smartTable{05ad01f3-2332-43c0-8692-20dcb455443d}"/>
  <p:tag name="TABLE_ENDDRAG_ORIGIN_RECT" val="661*293"/>
  <p:tag name="TABLE_ENDDRAG_RECT" val="129*108*661*293"/>
</p:tagLst>
</file>

<file path=ppt/tags/tag5.xml><?xml version="1.0" encoding="utf-8"?>
<p:tagLst xmlns:p="http://schemas.openxmlformats.org/presentationml/2006/main">
  <p:tag name="MH" val="20211013222354"/>
  <p:tag name="MH_LIBRARY" val="GRAPHIC"/>
  <p:tag name="MH_TYPE" val="Other"/>
  <p:tag name="MH_ORDER" val="1"/>
</p:tagLst>
</file>

<file path=ppt/tags/tag6.xml><?xml version="1.0" encoding="utf-8"?>
<p:tagLst xmlns:p="http://schemas.openxmlformats.org/presentationml/2006/main">
  <p:tag name="MH" val="20211013222354"/>
  <p:tag name="MH_LIBRARY" val="GRAPHIC"/>
  <p:tag name="MH_TYPE" val="Other"/>
  <p:tag name="MH_ORDER" val="2"/>
</p:tagLst>
</file>

<file path=ppt/tags/tag7.xml><?xml version="1.0" encoding="utf-8"?>
<p:tagLst xmlns:p="http://schemas.openxmlformats.org/presentationml/2006/main">
  <p:tag name="MH" val="20211013222354"/>
  <p:tag name="MH_LIBRARY" val="GRAPHIC"/>
  <p:tag name="MH_TYPE" val="Other"/>
  <p:tag name="MH_ORDER" val="3"/>
</p:tagLst>
</file>

<file path=ppt/tags/tag8.xml><?xml version="1.0" encoding="utf-8"?>
<p:tagLst xmlns:p="http://schemas.openxmlformats.org/presentationml/2006/main">
  <p:tag name="MH" val="20211013222354"/>
  <p:tag name="MH_LIBRARY" val="GRAPHIC"/>
  <p:tag name="MH_TYPE" val="Other"/>
  <p:tag name="MH_ORDER" val="4"/>
</p:tagLst>
</file>

<file path=ppt/tags/tag9.xml><?xml version="1.0" encoding="utf-8"?>
<p:tagLst xmlns:p="http://schemas.openxmlformats.org/presentationml/2006/main">
  <p:tag name="MH" val="20211013222354"/>
  <p:tag name="MH_LIBRARY" val="GRAPHIC"/>
  <p:tag name="MH_TYPE" val="Text"/>
  <p:tag name="MH_ORDER" val="2"/>
</p:tagLst>
</file>

<file path=ppt/theme/theme1.xml><?xml version="1.0" encoding="utf-8"?>
<a:theme xmlns:a="http://schemas.openxmlformats.org/drawingml/2006/main" name="计量院模板">
  <a:themeElements>
    <a:clrScheme name="ＮＩＭ通用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计量院模板">
      <a:majorFont>
        <a:latin typeface="黑体"/>
        <a:ea typeface="黑体"/>
        <a:cs typeface=""/>
      </a:majorFont>
      <a:minorFont>
        <a:latin typeface="黑体"/>
        <a:ea typeface="黑体"/>
        <a:cs typeface=""/>
      </a:minorFont>
    </a:fontScheme>
    <a:fmtScheme name="技巧">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noFill/>
          <a:bevel/>
        </a:ln>
      </a:spPr>
      <a:bodyPr wrap="square">
        <a:spAutoFit/>
      </a:bodyPr>
      <a:lstStyle>
        <a:defPPr marL="342900" indent="-342900" eaLnBrk="0" hangingPunct="0">
          <a:lnSpc>
            <a:spcPct val="150000"/>
          </a:lnSpc>
          <a:defRPr sz="1600" dirty="0" smtClean="0"/>
        </a:defPPr>
      </a:lstStyle>
    </a:spDef>
    <a:txDef>
      <a:spPr bwMode="auto">
        <a:noFill/>
        <a:ln>
          <a:noFill/>
        </a:ln>
      </a:spPr>
      <a:bodyPr wrap="square">
        <a:spAutoFit/>
      </a:bodyPr>
      <a:lstStyle>
        <a:defPPr eaLnBrk="1" hangingPunct="1">
          <a:lnSpc>
            <a:spcPct val="200000"/>
          </a:lnSpc>
          <a:defRPr sz="1800" b="0" dirty="0" smtClean="0">
            <a:solidFill>
              <a:schemeClr val="accent6"/>
            </a:solidFill>
            <a:latin typeface="微软雅黑" panose="020B0503020204020204" pitchFamily="34" charset="-122"/>
            <a:cs typeface="Times New Roman" panose="02020603050405020304" pitchFamily="18" charset="0"/>
          </a:defRPr>
        </a:defPPr>
      </a:lstStyle>
    </a:txDef>
  </a:objectDefaults>
  <a:extraClrSchemeLst>
    <a:extraClrScheme>
      <a:clrScheme name="ＮＩＭ通用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ＮＩＭ通用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ＮＩＭ通用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ＮＩＭ通用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ＮＩＭ通用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ＮＩＭ通用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ＮＩＭ通用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ＮＩＭ通用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ＮＩＭ通用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ＮＩＭ通用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ＮＩＭ通用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ＮＩＭ通用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4248</Words>
  <Application>WPS 演示</Application>
  <PresentationFormat>宽屏</PresentationFormat>
  <Paragraphs>656</Paragraphs>
  <Slides>26</Slides>
  <Notes>25</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1</vt:i4>
      </vt:variant>
      <vt:variant>
        <vt:lpstr>幻灯片标题</vt:lpstr>
      </vt:variant>
      <vt:variant>
        <vt:i4>26</vt:i4>
      </vt:variant>
    </vt:vector>
  </HeadingPairs>
  <TitlesOfParts>
    <vt:vector size="43" baseType="lpstr">
      <vt:lpstr>Arial</vt:lpstr>
      <vt:lpstr>宋体</vt:lpstr>
      <vt:lpstr>Wingdings</vt:lpstr>
      <vt:lpstr>微软雅黑</vt:lpstr>
      <vt:lpstr>Times New Roman</vt:lpstr>
      <vt:lpstr>黑体</vt:lpstr>
      <vt:lpstr>微软雅黑 Light</vt:lpstr>
      <vt:lpstr>仿宋_GB2312</vt:lpstr>
      <vt:lpstr>仿宋</vt:lpstr>
      <vt:lpstr>Arial Unicode MS</vt:lpstr>
      <vt:lpstr>等线</vt:lpstr>
      <vt:lpstr>Cambria Math</vt:lpstr>
      <vt:lpstr>Arial</vt:lpstr>
      <vt:lpstr>Verdana</vt:lpstr>
      <vt:lpstr>Calibri</vt:lpstr>
      <vt:lpstr>计量院模板</vt:lpstr>
      <vt:lpstr>Origin50.Graph</vt:lpstr>
      <vt:lpstr>汽柴油及航空燃油近红外光谱快检装置 及标准物质能力建设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   谢！</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李琪</cp:lastModifiedBy>
  <cp:revision>582</cp:revision>
  <dcterms:created xsi:type="dcterms:W3CDTF">2018-08-08T07:48:00Z</dcterms:created>
  <dcterms:modified xsi:type="dcterms:W3CDTF">2022-06-24T06:10:43Z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6448E98DFB6B41EAADB5EA2C78F98546</vt:lpwstr>
  </property>
  <property fmtid="{D5CDD505-2E9C-101B-9397-08002B2CF9AE}" pid="3" name="KSOProductBuildVer">
    <vt:lpwstr>2052-11.1.0.11830</vt:lpwstr>
  </property>
</Properties>
</file>